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93" r:id="rId5"/>
    <p:sldId id="306" r:id="rId6"/>
    <p:sldId id="307" r:id="rId7"/>
    <p:sldId id="328" r:id="rId8"/>
    <p:sldId id="329" r:id="rId9"/>
    <p:sldId id="331" r:id="rId10"/>
    <p:sldId id="332" r:id="rId11"/>
    <p:sldId id="309" r:id="rId12"/>
    <p:sldId id="310" r:id="rId13"/>
    <p:sldId id="311" r:id="rId14"/>
    <p:sldId id="312" r:id="rId15"/>
    <p:sldId id="313" r:id="rId16"/>
    <p:sldId id="333" r:id="rId17"/>
    <p:sldId id="314" r:id="rId18"/>
    <p:sldId id="316" r:id="rId19"/>
    <p:sldId id="334" r:id="rId20"/>
    <p:sldId id="33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98590" autoAdjust="0"/>
  </p:normalViewPr>
  <p:slideViewPr>
    <p:cSldViewPr snapToGrid="0" snapToObjects="1" showGuides="1">
      <p:cViewPr>
        <p:scale>
          <a:sx n="100" d="100"/>
          <a:sy n="100" d="100"/>
        </p:scale>
        <p:origin x="-540" y="216"/>
      </p:cViewPr>
      <p:guideLst>
        <p:guide orient="horz" pos="899"/>
        <p:guide orient="horz" pos="680"/>
        <p:guide orient="horz" pos="3332"/>
        <p:guide orient="horz" pos="1730"/>
        <p:guide orient="horz" pos="3628"/>
        <p:guide orient="horz" pos="1364"/>
        <p:guide orient="horz" pos="2482"/>
        <p:guide pos="5530"/>
        <p:guide pos="2879"/>
        <p:guide pos="1107"/>
        <p:guide pos="4449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419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EECA7CC5-4C6C-AB4C-9355-28208890AEF6}" type="datetimeFigureOut">
              <a:rPr lang="de-DE" smtClean="0"/>
              <a:t>03.05.2017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4272719-6CDC-F640-A8BB-645EEE93400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61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A8B9BBB-3449-0449-A8EB-11AE15F34D03}" type="datetimeFigureOut">
              <a:rPr lang="de-DE" smtClean="0"/>
              <a:t>03.05.2017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78668C5-5B4B-934C-A443-57CF9F26C2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6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 smtClean="0"/>
          </a:p>
          <a:p>
            <a:r>
              <a:rPr lang="de-DE" dirty="0" smtClean="0"/>
              <a:t>Titelbild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 smtClean="0"/>
              <a:t>Herzlich Willkommen!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3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9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67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6452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0889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95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82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47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31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1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094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9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8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36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4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81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3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9" r:id="rId3"/>
    <p:sldLayoutId id="2147483650" r:id="rId4"/>
    <p:sldLayoutId id="2147483662" r:id="rId5"/>
    <p:sldLayoutId id="2147483651" r:id="rId6"/>
    <p:sldLayoutId id="2147483652" r:id="rId7"/>
    <p:sldLayoutId id="2147483663" r:id="rId8"/>
    <p:sldLayoutId id="2147483664" r:id="rId9"/>
    <p:sldLayoutId id="2147483653" r:id="rId10"/>
    <p:sldLayoutId id="2147483660" r:id="rId11"/>
    <p:sldLayoutId id="2147483665" r:id="rId12"/>
    <p:sldLayoutId id="2147483666" r:id="rId13"/>
    <p:sldLayoutId id="2147483654" r:id="rId14"/>
    <p:sldLayoutId id="2147483655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5175" y="2065475"/>
            <a:ext cx="6969125" cy="1696900"/>
          </a:xfrm>
        </p:spPr>
        <p:txBody>
          <a:bodyPr/>
          <a:lstStyle/>
          <a:p>
            <a:pPr algn="ctr"/>
            <a:r>
              <a:rPr lang="ru-RU" altLang="de-DE" sz="3600" dirty="0"/>
              <a:t>Стипендиальные </a:t>
            </a:r>
            <a:r>
              <a:rPr lang="ru-RU" altLang="de-DE" sz="3600" dirty="0" smtClean="0"/>
              <a:t>программы </a:t>
            </a:r>
            <a:r>
              <a:rPr lang="de-DE" altLang="de-DE" sz="3600" dirty="0"/>
              <a:t/>
            </a:r>
            <a:br>
              <a:rPr lang="de-DE" altLang="de-DE" sz="3600" dirty="0"/>
            </a:br>
            <a:r>
              <a:rPr lang="en-US" altLang="de-DE" sz="3600" dirty="0"/>
              <a:t>DAAD</a:t>
            </a:r>
            <a:r>
              <a:rPr lang="de-DE" altLang="de-DE" sz="3600" dirty="0"/>
              <a:t> </a:t>
            </a:r>
            <a:endParaRPr lang="de-DE" sz="3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66750" y="728662"/>
            <a:ext cx="39306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000" b="1">
                <a:solidFill>
                  <a:srgbClr val="00447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rgbClr val="00447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rgbClr val="00447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rgbClr val="00447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rgbClr val="00447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47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47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47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47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de-DE" sz="1800" dirty="0">
                <a:solidFill>
                  <a:srgbClr val="3C749C"/>
                </a:solidFill>
              </a:rPr>
              <a:t>Информационное бюро </a:t>
            </a:r>
            <a:r>
              <a:rPr lang="de-DE" altLang="de-DE" sz="1800" dirty="0">
                <a:solidFill>
                  <a:srgbClr val="3C749C"/>
                </a:solidFill>
              </a:rPr>
              <a:t>DAAD</a:t>
            </a:r>
            <a:r>
              <a:rPr lang="ru-RU" altLang="de-DE" sz="1800" dirty="0">
                <a:solidFill>
                  <a:srgbClr val="3C749C"/>
                </a:solidFill>
              </a:rPr>
              <a:t> в Минске</a:t>
            </a:r>
            <a:endParaRPr lang="de-DE" altLang="de-DE" sz="1800" dirty="0">
              <a:solidFill>
                <a:srgbClr val="3C7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>
                <a:solidFill>
                  <a:schemeClr val="bg1"/>
                </a:solidFill>
                <a:ea typeface="ＭＳ Ｐゴシック"/>
              </a:rPr>
              <a:t>Hochschulsystem Deutschland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10</a:t>
            </a:fld>
            <a:endParaRPr lang="de-D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6" y="1139250"/>
            <a:ext cx="6419850" cy="487926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8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kern="0" dirty="0">
                <a:solidFill>
                  <a:schemeClr val="bg1"/>
                </a:solidFill>
                <a:ea typeface="ＭＳ Ｐゴシック"/>
              </a:rPr>
              <a:t>Zulassung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11</a:t>
            </a:fld>
            <a:endParaRPr lang="de-DE"/>
          </a:p>
        </p:txBody>
      </p:sp>
      <p:pic>
        <p:nvPicPr>
          <p:cNvPr id="4" name="Picture 5" descr="Z:\DAAD-IC-Minsk\7 Hochschullandschaft\7-30 Bildungspolitik\7-31 Bildungssystem BLR\Tabelle Eintritt an 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1133475"/>
            <a:ext cx="8128000" cy="46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8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Hochschulsommerkurse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Летние вузовские курсы (3 - 4 недели)</a:t>
            </a:r>
            <a: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</a:br>
            <a:r>
              <a:rPr lang="de-DE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kern="0" dirty="0">
                <a:solidFill>
                  <a:srgbClr val="004472"/>
                </a:solidFill>
                <a:ea typeface="ＭＳ Ｐゴシック"/>
              </a:rPr>
            </a:br>
            <a:r>
              <a:rPr lang="ru-RU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ru-RU" altLang="de-DE" kern="0" dirty="0">
                <a:solidFill>
                  <a:srgbClr val="004472"/>
                </a:solidFill>
                <a:ea typeface="ＭＳ Ｐゴシック"/>
              </a:rPr>
            </a:br>
            <a: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  <a:t/>
            </a:r>
            <a:b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</a:br>
            <a: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  <a:t>          </a:t>
            </a:r>
            <a:r>
              <a:rPr lang="ru-RU" altLang="de-DE" kern="0" dirty="0" smtClean="0">
                <a:solidFill>
                  <a:srgbClr val="004472"/>
                </a:solidFill>
                <a:ea typeface="ＭＳ Ｐゴシック"/>
              </a:rPr>
              <a:t>  </a:t>
            </a:r>
            <a:endParaRPr lang="ru-RU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12</a:t>
            </a:fld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58888" y="1740218"/>
            <a:ext cx="6699250" cy="334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de-DE" altLang="de-DE" sz="1900" dirty="0">
                <a:solidFill>
                  <a:schemeClr val="tx1"/>
                </a:solidFill>
              </a:rPr>
              <a:t>-  </a:t>
            </a:r>
            <a:r>
              <a:rPr lang="ru-RU" altLang="de-DE" sz="1900" b="0" dirty="0">
                <a:solidFill>
                  <a:schemeClr val="tx1"/>
                </a:solidFill>
              </a:rPr>
              <a:t>для студентов 2-го</a:t>
            </a:r>
            <a:r>
              <a:rPr lang="de-DE" altLang="de-DE" sz="1900" b="0" dirty="0">
                <a:solidFill>
                  <a:schemeClr val="tx1"/>
                </a:solidFill>
              </a:rPr>
              <a:t>, </a:t>
            </a:r>
            <a:r>
              <a:rPr lang="ru-RU" altLang="de-DE" sz="1900" b="0" dirty="0">
                <a:solidFill>
                  <a:schemeClr val="tx1"/>
                </a:solidFill>
              </a:rPr>
              <a:t>3-го и 4-го (5-го) курсов </a:t>
            </a:r>
            <a:endParaRPr lang="de-DE" altLang="de-DE" sz="1900" b="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de-DE" altLang="de-DE" sz="1900" b="0" dirty="0">
                <a:solidFill>
                  <a:schemeClr val="tx1"/>
                </a:solidFill>
              </a:rPr>
              <a:t>   </a:t>
            </a:r>
            <a:r>
              <a:rPr lang="ru-RU" altLang="de-DE" sz="1900" b="0" dirty="0">
                <a:solidFill>
                  <a:schemeClr val="tx1"/>
                </a:solidFill>
              </a:rPr>
              <a:t>всех</a:t>
            </a:r>
            <a:r>
              <a:rPr lang="de-DE" altLang="de-DE" sz="1900" b="0" dirty="0">
                <a:solidFill>
                  <a:schemeClr val="tx1"/>
                </a:solidFill>
              </a:rPr>
              <a:t> </a:t>
            </a:r>
            <a:r>
              <a:rPr lang="ru-RU" altLang="de-DE" sz="1900" b="0" dirty="0">
                <a:solidFill>
                  <a:schemeClr val="tx1"/>
                </a:solidFill>
              </a:rPr>
              <a:t>специальностей</a:t>
            </a:r>
            <a:r>
              <a:rPr lang="en-US" altLang="de-DE" sz="1900" b="0" dirty="0">
                <a:solidFill>
                  <a:schemeClr val="tx1"/>
                </a:solidFill>
              </a:rPr>
              <a:t> </a:t>
            </a:r>
            <a:r>
              <a:rPr lang="ru-RU" altLang="de-DE" sz="1900" b="0" dirty="0">
                <a:solidFill>
                  <a:schemeClr val="tx1"/>
                </a:solidFill>
              </a:rPr>
              <a:t>с хорошими знаниями</a:t>
            </a:r>
            <a:r>
              <a:rPr lang="de-DE" altLang="de-DE" sz="1900" b="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de-DE" altLang="de-DE" sz="1900" b="0" dirty="0">
                <a:solidFill>
                  <a:schemeClr val="tx1"/>
                </a:solidFill>
              </a:rPr>
              <a:t>   </a:t>
            </a:r>
            <a:r>
              <a:rPr lang="ru-RU" altLang="de-DE" sz="1900" b="0" dirty="0">
                <a:solidFill>
                  <a:schemeClr val="tx1"/>
                </a:solidFill>
              </a:rPr>
              <a:t>немецкого языка</a:t>
            </a:r>
            <a:endParaRPr lang="de-DE" altLang="de-DE" sz="1900" b="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de-DE" altLang="de-DE" sz="1900" b="0" dirty="0">
                <a:solidFill>
                  <a:schemeClr val="tx1"/>
                </a:solidFill>
              </a:rPr>
              <a:t>  </a:t>
            </a:r>
            <a:r>
              <a:rPr lang="ru-RU" altLang="de-DE" sz="1900" b="0" dirty="0">
                <a:solidFill>
                  <a:schemeClr val="tx1"/>
                </a:solidFill>
              </a:rPr>
              <a:t>для молодых преподавателей немецкого языка</a:t>
            </a:r>
            <a:r>
              <a:rPr lang="de-DE" altLang="de-DE" sz="1900" b="0" dirty="0">
                <a:solidFill>
                  <a:schemeClr val="tx1"/>
                </a:solidFill>
              </a:rPr>
              <a:t> </a:t>
            </a:r>
            <a:endParaRPr lang="de-DE" altLang="de-DE" sz="1900" b="0" dirty="0" smtClean="0">
              <a:solidFill>
                <a:schemeClr val="tx1"/>
              </a:solidFill>
            </a:endParaRPr>
          </a:p>
          <a:p>
            <a:pPr marL="188913" lvl="0" indent="-188913" algn="just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defRPr/>
            </a:pPr>
            <a:r>
              <a:rPr lang="ru-RU" altLang="de-DE" sz="1900" dirty="0" smtClean="0">
                <a:solidFill>
                  <a:schemeClr val="tx1"/>
                </a:solidFill>
              </a:rPr>
              <a:t>   </a:t>
            </a:r>
            <a:r>
              <a:rPr lang="ru-RU" altLang="de-DE" sz="1900" kern="0" dirty="0" smtClean="0">
                <a:solidFill>
                  <a:srgbClr val="000000"/>
                </a:solidFill>
                <a:ea typeface="ＭＳ Ｐゴシック"/>
              </a:rPr>
              <a:t>Заявка </a:t>
            </a:r>
            <a:r>
              <a:rPr lang="ru-RU" altLang="de-DE" sz="1900" kern="0" dirty="0">
                <a:solidFill>
                  <a:srgbClr val="000000"/>
                </a:solidFill>
                <a:ea typeface="ＭＳ Ｐゴシック"/>
              </a:rPr>
              <a:t>подается через портал </a:t>
            </a:r>
            <a:r>
              <a:rPr lang="de-DE" altLang="de-DE" sz="1900" kern="0" dirty="0">
                <a:solidFill>
                  <a:srgbClr val="000000"/>
                </a:solidFill>
                <a:ea typeface="ＭＳ Ｐゴシック"/>
              </a:rPr>
              <a:t>DAAD </a:t>
            </a:r>
            <a:r>
              <a:rPr lang="ru-RU" altLang="de-DE" sz="1900" b="1" dirty="0"/>
              <a:t>до 1 </a:t>
            </a:r>
            <a:r>
              <a:rPr lang="ru-RU" altLang="de-DE" sz="1900" b="1" dirty="0" smtClean="0"/>
              <a:t>декабря: </a:t>
            </a:r>
            <a:endParaRPr lang="de-DE" altLang="de-DE" sz="1900" kern="0" dirty="0">
              <a:solidFill>
                <a:srgbClr val="000000"/>
              </a:solidFill>
              <a:ea typeface="ＭＳ Ｐゴシック"/>
            </a:endParaRPr>
          </a:p>
          <a:p>
            <a:pPr marL="188913" lvl="0" indent="-188913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defRPr/>
            </a:pPr>
            <a:r>
              <a:rPr lang="de-DE" altLang="de-DE" sz="2000" b="1" kern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lang="de-DE" altLang="de-DE" sz="1900" b="1" kern="0" dirty="0">
                <a:solidFill>
                  <a:srgbClr val="000000"/>
                </a:solidFill>
                <a:ea typeface="ＭＳ Ｐゴシック"/>
              </a:rPr>
              <a:t>http://www.funding-guide.de</a:t>
            </a:r>
            <a:r>
              <a:rPr lang="de-DE" altLang="de-DE" sz="1900" b="1" kern="0" dirty="0" smtClean="0">
                <a:solidFill>
                  <a:srgbClr val="000000"/>
                </a:solidFill>
                <a:ea typeface="ＭＳ Ｐゴシック"/>
              </a:rPr>
              <a:t>/</a:t>
            </a:r>
            <a:endParaRPr lang="ru-RU" altLang="de-DE" sz="1900" b="1" dirty="0" smtClean="0"/>
          </a:p>
          <a:p>
            <a:pPr marL="188913" lvl="0" indent="-188913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defRPr/>
            </a:pPr>
            <a:endParaRPr lang="ru-RU" altLang="de-DE" sz="600" b="1" dirty="0" smtClean="0"/>
          </a:p>
          <a:p>
            <a:pPr>
              <a:lnSpc>
                <a:spcPct val="150000"/>
              </a:lnSpc>
              <a:defRPr/>
            </a:pPr>
            <a:r>
              <a:rPr lang="ru-RU" altLang="de-DE" b="1" dirty="0" smtClean="0">
                <a:solidFill>
                  <a:schemeClr val="tx1"/>
                </a:solidFill>
              </a:rPr>
              <a:t>   </a:t>
            </a:r>
            <a:r>
              <a:rPr lang="de-DE" altLang="de-DE" b="1" dirty="0" smtClean="0">
                <a:solidFill>
                  <a:schemeClr val="tx1"/>
                </a:solidFill>
              </a:rPr>
              <a:t>www.sommerkurse-in-deutschland.de</a:t>
            </a:r>
            <a:endParaRPr lang="de-DE" alt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0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Hochschulsommerkurse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Летние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вузовские курсы (3 - 4 недели)</a:t>
            </a:r>
            <a: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rgbClr val="004472"/>
                </a:solidFill>
                <a:ea typeface="ＭＳ Ｐゴシック"/>
              </a:rPr>
            </a:br>
            <a:r>
              <a:rPr lang="ru-RU" altLang="de-DE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ru-RU" altLang="de-DE" kern="0" dirty="0">
                <a:solidFill>
                  <a:srgbClr val="004472"/>
                </a:solidFill>
                <a:ea typeface="ＭＳ Ｐゴシック"/>
              </a:rPr>
            </a:br>
            <a: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  <a:t/>
            </a:r>
            <a:b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</a:br>
            <a:r>
              <a:rPr lang="en-US" altLang="de-DE" kern="0" dirty="0" smtClean="0">
                <a:solidFill>
                  <a:srgbClr val="004472"/>
                </a:solidFill>
                <a:ea typeface="ＭＳ Ｐゴシック"/>
              </a:rPr>
              <a:t>          </a:t>
            </a:r>
            <a:r>
              <a:rPr lang="ru-RU" altLang="de-DE" kern="0" dirty="0" smtClean="0">
                <a:solidFill>
                  <a:srgbClr val="004472"/>
                </a:solidFill>
                <a:ea typeface="ＭＳ Ｐゴシック"/>
              </a:rPr>
              <a:t>  </a:t>
            </a:r>
            <a:endParaRPr lang="ru-RU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13</a:t>
            </a:fld>
            <a:endParaRPr lang="de-DE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68388" y="1305878"/>
            <a:ext cx="66992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8913" lvl="0" indent="-188913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defRPr/>
            </a:pPr>
            <a:endParaRPr lang="ru-RU" altLang="de-DE" sz="600" b="1" dirty="0" smtClean="0"/>
          </a:p>
          <a:p>
            <a:pPr>
              <a:lnSpc>
                <a:spcPct val="150000"/>
              </a:lnSpc>
              <a:defRPr/>
            </a:pPr>
            <a:r>
              <a:rPr lang="ru-RU" altLang="de-DE" b="1" dirty="0" smtClean="0">
                <a:solidFill>
                  <a:schemeClr val="tx1"/>
                </a:solidFill>
              </a:rPr>
              <a:t>   </a:t>
            </a:r>
            <a:r>
              <a:rPr lang="de-DE" altLang="de-DE" b="1" dirty="0" smtClean="0">
                <a:solidFill>
                  <a:schemeClr val="tx1"/>
                </a:solidFill>
              </a:rPr>
              <a:t>www.sommerkurse-in-deutschland.de</a:t>
            </a:r>
            <a:endParaRPr lang="de-DE" altLang="de-DE" b="1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922020" y="1859876"/>
            <a:ext cx="7688579" cy="40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2600" y="156750"/>
            <a:ext cx="7936275" cy="891000"/>
          </a:xfrm>
        </p:spPr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Studienstipendien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/>
            </a:r>
            <a:b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Стипендии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для </a:t>
            </a: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последипломного обучения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(от 10 месяцев </a:t>
            </a: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/>
            </a:r>
            <a:b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до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2 лет)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14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7238" y="1484313"/>
            <a:ext cx="73533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</a:t>
            </a:r>
            <a:r>
              <a:rPr kumimoji="0" lang="ru-R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Для выпускников вузов всех специальностей, окончивших вуз</a:t>
            </a:r>
            <a:r>
              <a:rPr kumimoji="0" lang="de-DE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не более 6 лет назад, для обучения на специальных учебных курсах в системе последипломного образования </a:t>
            </a:r>
            <a:r>
              <a:rPr kumimoji="0" lang="de-DE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0" lang="ru-R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 целью получения немецкого свидетельства о последипломном образовании и присвоении степени </a:t>
            </a:r>
            <a:r>
              <a:rPr kumimoji="0" lang="de-L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Master)</a:t>
            </a:r>
            <a:endParaRPr kumimoji="0" lang="de-DE" altLang="de-DE" sz="1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</a:t>
            </a:r>
            <a:r>
              <a:rPr kumimoji="0" lang="ru-RU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Заявка подается через портал </a:t>
            </a:r>
            <a:r>
              <a:rPr kumimoji="0" lang="de-DE" altLang="de-DE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 </a:t>
            </a:r>
            <a:r>
              <a:rPr kumimoji="0" lang="ru-RU" altLang="de-DE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до 15 ноября:</a:t>
            </a:r>
            <a:endParaRPr kumimoji="0" lang="de-DE" altLang="de-DE" sz="19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http://www.funding-guide.de/ </a:t>
            </a:r>
          </a:p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</a:t>
            </a:r>
            <a:r>
              <a:rPr kumimoji="0" lang="de-DE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www.study-in.de</a:t>
            </a:r>
            <a:endParaRPr kumimoji="0" lang="ru-RU" alt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7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7700"/>
            <a:ext cx="8424000" cy="792000"/>
          </a:xfrm>
        </p:spPr>
        <p:txBody>
          <a:bodyPr/>
          <a:lstStyle/>
          <a:p>
            <a:r>
              <a:rPr lang="de-DE" altLang="de-DE" sz="1800" kern="0" dirty="0" smtClean="0">
                <a:solidFill>
                  <a:srgbClr val="004472"/>
                </a:solidFill>
                <a:ea typeface="ＭＳ Ｐゴシック"/>
              </a:rPr>
              <a:t>          </a:t>
            </a:r>
            <a:r>
              <a:rPr lang="de-DE" altLang="de-DE" sz="2000" kern="0" dirty="0" smtClean="0">
                <a:solidFill>
                  <a:schemeClr val="bg1"/>
                </a:solidFill>
                <a:ea typeface="ＭＳ Ｐゴシック"/>
              </a:rPr>
              <a:t>ERP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-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Studienstipendien – European </a:t>
            </a:r>
            <a:r>
              <a:rPr lang="de-DE" altLang="de-DE" sz="2000" kern="0" dirty="0" err="1">
                <a:solidFill>
                  <a:schemeClr val="bg1"/>
                </a:solidFill>
                <a:ea typeface="ＭＳ Ｐゴシック"/>
              </a:rPr>
              <a:t>Recovery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Programme 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de-DE" altLang="de-DE" sz="2000" kern="0" dirty="0" smtClean="0">
                <a:solidFill>
                  <a:schemeClr val="bg1"/>
                </a:solidFill>
                <a:ea typeface="ＭＳ Ｐゴシック"/>
              </a:rPr>
              <a:t>         </a:t>
            </a: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Стипендии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для последипломного </a:t>
            </a: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обучения</a:t>
            </a:r>
            <a:r>
              <a:rPr lang="de-DE" altLang="de-DE" sz="2000" kern="0" dirty="0" smtClean="0">
                <a:solidFill>
                  <a:schemeClr val="bg1"/>
                </a:solidFill>
                <a:ea typeface="ＭＳ Ｐゴシック"/>
              </a:rPr>
              <a:t> (18-24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месяцев</a:t>
            </a:r>
            <a:r>
              <a:rPr lang="ru-RU" altLang="de-DE" sz="1900" kern="0" dirty="0">
                <a:solidFill>
                  <a:schemeClr val="bg1"/>
                </a:solidFill>
                <a:ea typeface="ＭＳ Ｐゴシック"/>
              </a:rPr>
              <a:t>)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15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5650" y="1989137"/>
            <a:ext cx="771207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</a:t>
            </a: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Для выпускников вузов экономических специальностей с хорошими знаниями немецкого/английского языка, окончивших вуз не более 6 лет назад.</a:t>
            </a:r>
          </a:p>
          <a:p>
            <a:pPr lvl="0" defTabSz="914400" eaLnBrk="1" hangingPunct="1">
              <a:lnSpc>
                <a:spcPct val="150000"/>
              </a:lnSpc>
              <a:buNone/>
              <a:defRPr/>
            </a:pPr>
            <a:r>
              <a:rPr lang="ru-RU" altLang="de-DE" sz="2000" kern="0" dirty="0" smtClean="0">
                <a:solidFill>
                  <a:srgbClr val="000000"/>
                </a:solidFill>
                <a:ea typeface="ＭＳ Ｐゴシック"/>
              </a:rPr>
              <a:t>   Заявка </a:t>
            </a:r>
            <a:r>
              <a:rPr lang="ru-RU" altLang="de-DE" sz="2000" kern="0" dirty="0">
                <a:solidFill>
                  <a:srgbClr val="000000"/>
                </a:solidFill>
                <a:ea typeface="ＭＳ Ｐゴシック"/>
              </a:rPr>
              <a:t>подается через портал </a:t>
            </a:r>
            <a:r>
              <a:rPr lang="de-DE" altLang="de-DE" sz="2000" kern="0" dirty="0">
                <a:solidFill>
                  <a:srgbClr val="000000"/>
                </a:solidFill>
                <a:ea typeface="ＭＳ Ｐゴシック"/>
              </a:rPr>
              <a:t>DAAD </a:t>
            </a:r>
            <a:r>
              <a:rPr lang="ru-RU" altLang="de-DE" sz="2000" b="1" kern="0" dirty="0" smtClean="0">
                <a:solidFill>
                  <a:srgbClr val="000000"/>
                </a:solidFill>
                <a:ea typeface="ＭＳ Ｐゴシック"/>
              </a:rPr>
              <a:t>до 15 ноября:</a:t>
            </a:r>
            <a:endParaRPr lang="de-DE" altLang="de-DE" sz="2000" b="1" kern="0" dirty="0">
              <a:solidFill>
                <a:srgbClr val="000000"/>
              </a:solidFill>
              <a:ea typeface="ＭＳ Ｐゴシック"/>
            </a:endParaRPr>
          </a:p>
          <a:p>
            <a:pPr lvl="0" defTabSz="914400" eaLnBrk="1" hangingPunct="1">
              <a:lnSpc>
                <a:spcPct val="150000"/>
              </a:lnSpc>
              <a:buNone/>
              <a:defRPr/>
            </a:pPr>
            <a:r>
              <a:rPr lang="de-DE" altLang="de-DE" sz="2000" b="1" kern="0" dirty="0">
                <a:solidFill>
                  <a:srgbClr val="000000"/>
                </a:solidFill>
                <a:ea typeface="ＭＳ Ｐゴシック"/>
              </a:rPr>
              <a:t>	http://www.funding-guide.de</a:t>
            </a:r>
            <a:r>
              <a:rPr lang="de-DE" altLang="de-DE" sz="2000" b="1" kern="0" dirty="0" smtClean="0">
                <a:solidFill>
                  <a:srgbClr val="000000"/>
                </a:solidFill>
                <a:ea typeface="ＭＳ Ｐゴシック"/>
              </a:rPr>
              <a:t>/</a:t>
            </a:r>
            <a:endParaRPr lang="ru-RU" altLang="de-DE" sz="2000" b="1" kern="0" dirty="0" smtClean="0">
              <a:solidFill>
                <a:srgbClr val="000000"/>
              </a:solidFill>
              <a:ea typeface="ＭＳ Ｐゴシック"/>
            </a:endParaRPr>
          </a:p>
          <a:p>
            <a:pPr defTabSz="914400" eaLnBrk="1" hangingPunct="1">
              <a:lnSpc>
                <a:spcPct val="150000"/>
              </a:lnSpc>
              <a:buNone/>
              <a:defRPr/>
            </a:pPr>
            <a:r>
              <a:rPr lang="ru-RU" altLang="de-DE" sz="16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</a:t>
            </a:r>
            <a:r>
              <a:rPr lang="de-DE" altLang="de-DE" sz="16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www.study-in.de</a:t>
            </a:r>
            <a:endParaRPr lang="ru-RU" altLang="de-DE" sz="16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lvl="0" defTabSz="914400" eaLnBrk="1" hangingPunct="1">
              <a:lnSpc>
                <a:spcPct val="150000"/>
              </a:lnSpc>
              <a:buNone/>
              <a:defRPr/>
            </a:pPr>
            <a:endParaRPr lang="ru-RU" altLang="de-DE" sz="2000" b="1" kern="0" dirty="0">
              <a:solidFill>
                <a:srgbClr val="000000"/>
              </a:solidFill>
              <a:ea typeface="ＭＳ Ｐゴシック"/>
            </a:endParaRP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20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7700"/>
            <a:ext cx="8424000" cy="792000"/>
          </a:xfrm>
        </p:spPr>
        <p:txBody>
          <a:bodyPr/>
          <a:lstStyle/>
          <a:p>
            <a:r>
              <a:rPr lang="de-DE" altLang="de-DE" sz="1800" kern="0" dirty="0" smtClean="0">
                <a:solidFill>
                  <a:srgbClr val="004472"/>
                </a:solidFill>
                <a:ea typeface="ＭＳ Ｐゴシック"/>
              </a:rPr>
              <a:t>  </a:t>
            </a: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Стипендии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для последипломного </a:t>
            </a: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обучения</a:t>
            </a:r>
            <a:r>
              <a:rPr lang="de-DE" altLang="de-DE" sz="2000" kern="0" dirty="0" smtClean="0">
                <a:solidFill>
                  <a:schemeClr val="bg1"/>
                </a:solidFill>
                <a:ea typeface="ＭＳ Ｐゴシック"/>
              </a:rPr>
              <a:t> (18-24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месяцев</a:t>
            </a:r>
            <a:r>
              <a:rPr lang="ru-RU" altLang="de-DE" sz="1900" kern="0" dirty="0">
                <a:solidFill>
                  <a:schemeClr val="bg1"/>
                </a:solidFill>
                <a:ea typeface="ＭＳ Ｐゴシック"/>
              </a:rPr>
              <a:t>)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16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3710" y="1410017"/>
            <a:ext cx="7712075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defTabSz="914400" eaLnBrk="1" hangingPunct="1">
              <a:lnSpc>
                <a:spcPct val="150000"/>
              </a:lnSpc>
              <a:buNone/>
              <a:defRPr/>
            </a:pPr>
            <a:r>
              <a:rPr lang="de-DE" altLang="de-DE" sz="2000" b="1" kern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lang="de-DE" altLang="de-DE" sz="2000" b="1" kern="0" dirty="0" smtClean="0">
                <a:solidFill>
                  <a:srgbClr val="000000"/>
                </a:solidFill>
                <a:ea typeface="ＭＳ Ｐゴシック"/>
              </a:rPr>
              <a:t>	www.funding-guide.de</a:t>
            </a:r>
            <a:endParaRPr lang="ru-RU" altLang="de-DE" sz="2000" b="1" kern="0" dirty="0" smtClean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876301" y="1844198"/>
            <a:ext cx="7475220" cy="40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37700"/>
            <a:ext cx="8424000" cy="792000"/>
          </a:xfrm>
        </p:spPr>
        <p:txBody>
          <a:bodyPr/>
          <a:lstStyle/>
          <a:p>
            <a:r>
              <a:rPr lang="de-DE" altLang="de-DE" sz="1800" kern="0" dirty="0" smtClean="0">
                <a:solidFill>
                  <a:srgbClr val="004472"/>
                </a:solidFill>
                <a:ea typeface="ＭＳ Ｐゴシック"/>
              </a:rPr>
              <a:t>  </a:t>
            </a: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Стипендии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для последипломного </a:t>
            </a: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обучения</a:t>
            </a:r>
            <a:r>
              <a:rPr lang="de-DE" altLang="de-DE" sz="2000" kern="0" dirty="0" smtClean="0">
                <a:solidFill>
                  <a:schemeClr val="bg1"/>
                </a:solidFill>
                <a:ea typeface="ＭＳ Ｐゴシック"/>
              </a:rPr>
              <a:t> (18-24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месяцев</a:t>
            </a:r>
            <a:r>
              <a:rPr lang="ru-RU" altLang="de-DE" sz="1900" kern="0" dirty="0">
                <a:solidFill>
                  <a:schemeClr val="bg1"/>
                </a:solidFill>
                <a:ea typeface="ＭＳ Ｐゴシック"/>
              </a:rPr>
              <a:t>)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17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3710" y="1410017"/>
            <a:ext cx="7712075" cy="43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 defTabSz="914400" eaLnBrk="1" hangingPunct="1">
              <a:lnSpc>
                <a:spcPct val="150000"/>
              </a:lnSpc>
              <a:buNone/>
              <a:defRPr/>
            </a:pPr>
            <a:r>
              <a:rPr lang="de-DE" altLang="de-DE" sz="2000" b="1" kern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lang="de-DE" altLang="de-DE" sz="2000" b="1" kern="0" dirty="0" smtClean="0">
                <a:solidFill>
                  <a:srgbClr val="000000"/>
                </a:solidFill>
                <a:ea typeface="ＭＳ Ｐゴシック"/>
              </a:rPr>
              <a:t>	www.study-in.de</a:t>
            </a:r>
            <a:endParaRPr lang="ru-RU" altLang="de-DE" sz="2000" b="1" kern="0" dirty="0" smtClean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8" y="1911243"/>
            <a:ext cx="7232073" cy="407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15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114299"/>
            <a:ext cx="7956912" cy="923925"/>
          </a:xfrm>
        </p:spPr>
        <p:txBody>
          <a:bodyPr/>
          <a:lstStyle/>
          <a:p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Entwicklungsbezogene Aufbaustudiengänge für Fach-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und Führungskräfte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/>
            </a:r>
            <a:b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Учебные программы для специалистов и руководителей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18</a:t>
            </a:fld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088" y="1844675"/>
            <a:ext cx="7416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4472"/>
              </a:buClr>
              <a:buFont typeface="Wingdings" pitchFamily="2" charset="2"/>
              <a:buNone/>
              <a:defRPr/>
            </a:pPr>
            <a:r>
              <a:rPr lang="ru-RU" altLang="de-DE" sz="1800" b="0" dirty="0">
                <a:solidFill>
                  <a:schemeClr val="tx1"/>
                </a:solidFill>
              </a:rPr>
              <a:t>Программа ориентирована на молодых специалистов с</a:t>
            </a:r>
            <a:r>
              <a:rPr lang="de-DE" altLang="de-DE" sz="1800" b="0" dirty="0">
                <a:solidFill>
                  <a:schemeClr val="tx1"/>
                </a:solidFill>
              </a:rPr>
              <a:t> </a:t>
            </a:r>
            <a:r>
              <a:rPr lang="ru-RU" altLang="de-DE" sz="1800" b="0" dirty="0">
                <a:solidFill>
                  <a:schemeClr val="tx1"/>
                </a:solidFill>
              </a:rPr>
              <a:t>высшим образованием и опытом работы по специальности не менее 2 лет.</a:t>
            </a:r>
            <a:r>
              <a:rPr lang="ru-RU" altLang="de-DE" sz="1800" b="0" dirty="0"/>
              <a:t> </a:t>
            </a:r>
            <a:endParaRPr lang="de-DE" altLang="de-DE" sz="1800" b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650" y="2997200"/>
            <a:ext cx="74930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5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Получение последипломного образования в рекомендованных вузах (24 месяца). Список вузов и учебных курсов см. на нашем  сайте. 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Написание и защита диссертации в Германии (до 3-х лет)</a:t>
            </a:r>
          </a:p>
        </p:txBody>
      </p:sp>
    </p:spTree>
    <p:extLst>
      <p:ext uri="{BB962C8B-B14F-4D97-AF65-F5344CB8AC3E}">
        <p14:creationId xmlns:p14="http://schemas.microsoft.com/office/powerpoint/2010/main" val="378459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252000"/>
            <a:ext cx="7812450" cy="792000"/>
          </a:xfrm>
        </p:spPr>
        <p:txBody>
          <a:bodyPr/>
          <a:lstStyle/>
          <a:p>
            <a:r>
              <a:rPr lang="de-DE" altLang="de-DE" sz="2000" kern="0" dirty="0" err="1">
                <a:solidFill>
                  <a:schemeClr val="bg1"/>
                </a:solidFill>
                <a:ea typeface="ＭＳ Ｐゴシック"/>
              </a:rPr>
              <a:t>Civil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Society </a:t>
            </a:r>
            <a:r>
              <a:rPr lang="de-DE" altLang="de-DE" sz="2000" kern="0" dirty="0" err="1">
                <a:solidFill>
                  <a:schemeClr val="bg1"/>
                </a:solidFill>
                <a:ea typeface="ＭＳ Ｐゴシック"/>
              </a:rPr>
              <a:t>Leadership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Award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/>
            </a:r>
            <a:b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Специальная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программа </a:t>
            </a: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последипломного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19</a:t>
            </a:fld>
            <a:endParaRPr lang="de-DE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895350" y="1600200"/>
            <a:ext cx="73533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-107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Стипендии выделяются для получения последипломного образования в немецких вузах. В рамках этой программы предпочтение отдается гуманитарным, социальным и общественным наукам, в особенности политологии, социологии, международным отношениям, юриспруденции, экономике, публично-правовому управлению, управлению в сфере образования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и философии. 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-107" charset="2"/>
              <a:buChar char="§"/>
              <a:tabLst/>
              <a:defRPr/>
            </a:pPr>
            <a:r>
              <a:rPr kumimoji="0" lang="ru-RU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Получение последипломного образования в рекомендованных вузах (24 месяца). Список вузов и учебных курсов см. на нашем сайте. </a:t>
            </a:r>
          </a:p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-107" charset="2"/>
              <a:buChar char="§"/>
              <a:tabLst/>
              <a:defRPr/>
            </a:pPr>
            <a:r>
              <a:rPr lang="ru-RU" altLang="de-DE" sz="1800" dirty="0" smtClean="0">
                <a:solidFill>
                  <a:srgbClr val="000000"/>
                </a:solidFill>
                <a:latin typeface="Arial"/>
                <a:ea typeface="ＭＳ Ｐゴシック"/>
              </a:rPr>
              <a:t>Подача документов </a:t>
            </a:r>
            <a:r>
              <a:rPr lang="ru-RU" altLang="de-DE" sz="1800" b="1" dirty="0" smtClean="0">
                <a:solidFill>
                  <a:srgbClr val="000000"/>
                </a:solidFill>
                <a:latin typeface="Arial"/>
                <a:ea typeface="ＭＳ Ｐゴシック"/>
              </a:rPr>
              <a:t>до 15 сентября</a:t>
            </a:r>
            <a:r>
              <a:rPr lang="ru-RU" altLang="de-DE" sz="1800" dirty="0" smtClean="0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lang="ru-RU" altLang="de-DE" sz="180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None/>
              <a:tabLst/>
              <a:defRPr/>
            </a:pPr>
            <a:endParaRPr kumimoji="0" lang="de-DE" altLang="de-DE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-107" charset="2"/>
              <a:buChar char="§"/>
              <a:tabLst/>
              <a:defRPr/>
            </a:pPr>
            <a:r>
              <a:rPr kumimoji="0" lang="ru-RU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Отбор кандидатов будет проводиться в Литве.</a:t>
            </a:r>
            <a:endParaRPr kumimoji="0" lang="de-DE" altLang="de-D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-107" charset="2"/>
              <a:buChar char="§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-107" charset="2"/>
              <a:buChar char="§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-107" charset="2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99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513" y="762000"/>
            <a:ext cx="83454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88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252000"/>
            <a:ext cx="7883886" cy="792000"/>
          </a:xfrm>
        </p:spPr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Künstlerstipendien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Стипендии для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соискателей творческих специальностей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20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113" y="1557338"/>
            <a:ext cx="7353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Стипендии для учёбы – годовая стипендия  для выпускников вузов творческих специальностей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Стажировки – научные стажировки для преподавателей вузов творческих специальностей до 3 месяцев 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Срок подачи документов – </a:t>
            </a:r>
            <a:r>
              <a:rPr kumimoji="0" lang="ru-RU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до 15 октября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в Информационное бюро </a:t>
            </a: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Минск</a:t>
            </a: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(для архитекторов – </a:t>
            </a:r>
            <a:r>
              <a:rPr kumimoji="0" lang="ru-RU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до 15 сентября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Заявка подается через портал 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http://www.funding-guide.de/</a:t>
            </a:r>
            <a:endParaRPr kumimoji="0" lang="ru-RU" alt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72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142050"/>
            <a:ext cx="7888650" cy="886650"/>
          </a:xfrm>
        </p:spPr>
        <p:txBody>
          <a:bodyPr/>
          <a:lstStyle/>
          <a:p>
            <a:r>
              <a:rPr lang="de-DE" altLang="de-DE" sz="2000" kern="0" dirty="0" smtClean="0">
                <a:solidFill>
                  <a:schemeClr val="bg1"/>
                </a:solidFill>
                <a:ea typeface="ＭＳ Ｐゴシック"/>
              </a:rPr>
              <a:t>Forschungsstipendien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Научно-исследовательские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стипендии для аспирантов 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и молодых учёных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21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95350" y="1668463"/>
            <a:ext cx="73533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Научно-исследовательские краткосрочные стипендии (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1-6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мес.)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None/>
              <a:tabLst/>
              <a:defRPr/>
            </a:pPr>
            <a:r>
              <a:rPr lang="ru-RU" altLang="de-DE" sz="600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ru-RU" altLang="de-DE" sz="6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      </a:t>
            </a:r>
            <a:r>
              <a:rPr lang="ru-RU" altLang="de-DE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Срок подачи </a:t>
            </a:r>
            <a:r>
              <a:rPr lang="ru-RU" altLang="de-DE" sz="1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документов </a:t>
            </a:r>
            <a:r>
              <a:rPr lang="ru-RU" altLang="de-DE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до 15 ноября </a:t>
            </a:r>
            <a:r>
              <a:rPr lang="ru-RU" altLang="de-DE" sz="18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и </a:t>
            </a:r>
            <a:r>
              <a:rPr lang="ru-RU" altLang="de-DE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31 </a:t>
            </a:r>
            <a:r>
              <a:rPr lang="ru-RU" altLang="de-DE" sz="18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мая каждого года.  </a:t>
            </a:r>
            <a:endParaRPr kumimoji="0" lang="ru-RU" altLang="de-DE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Научно-исследовательские годовые стипендии (7-10 мес.)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(Сбор материала по теме диссертации или научная стажировка)</a:t>
            </a:r>
          </a:p>
          <a:p>
            <a:pPr marL="0" lvl="0" indent="0" defTabSz="914400" eaLnBrk="1" hangingPunct="1">
              <a:lnSpc>
                <a:spcPct val="150000"/>
              </a:lnSpc>
              <a:buNone/>
              <a:defRPr/>
            </a:pPr>
            <a:r>
              <a:rPr lang="ru-RU" altLang="de-DE" sz="1800" kern="0" dirty="0" smtClean="0">
                <a:solidFill>
                  <a:srgbClr val="000000"/>
                </a:solidFill>
                <a:ea typeface="ＭＳ Ｐゴシック"/>
              </a:rPr>
              <a:t>    Срок </a:t>
            </a:r>
            <a:r>
              <a:rPr lang="ru-RU" altLang="de-DE" sz="1800" kern="0" dirty="0">
                <a:solidFill>
                  <a:srgbClr val="000000"/>
                </a:solidFill>
                <a:ea typeface="ＭＳ Ｐゴシック"/>
              </a:rPr>
              <a:t>подачи </a:t>
            </a:r>
            <a:r>
              <a:rPr lang="ru-RU" altLang="de-DE" sz="1800" kern="0" dirty="0" smtClean="0">
                <a:solidFill>
                  <a:srgbClr val="000000"/>
                </a:solidFill>
                <a:ea typeface="ＭＳ Ｐゴシック"/>
              </a:rPr>
              <a:t>документов </a:t>
            </a:r>
            <a:r>
              <a:rPr lang="ru-RU" altLang="de-DE" sz="1800" b="1" kern="0" dirty="0">
                <a:solidFill>
                  <a:srgbClr val="000000"/>
                </a:solidFill>
                <a:ea typeface="ＭＳ Ｐゴシック"/>
              </a:rPr>
              <a:t>до 15 </a:t>
            </a:r>
            <a:r>
              <a:rPr lang="ru-RU" altLang="de-DE" sz="1800" b="1" kern="0" dirty="0" smtClean="0">
                <a:solidFill>
                  <a:srgbClr val="000000"/>
                </a:solidFill>
                <a:ea typeface="ＭＳ Ｐゴシック"/>
              </a:rPr>
              <a:t>ноября.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Обучение в аспирантуре и защита диссертации в Германии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 (до 3-х лет).</a:t>
            </a:r>
            <a:r>
              <a:rPr kumimoji="0" lang="ru-RU" altLang="de-DE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lang="ru-RU" altLang="de-DE" sz="1800" kern="0" dirty="0" smtClean="0">
                <a:solidFill>
                  <a:srgbClr val="000000"/>
                </a:solidFill>
                <a:ea typeface="ＭＳ Ｐゴシック"/>
              </a:rPr>
              <a:t>Срок </a:t>
            </a:r>
            <a:r>
              <a:rPr lang="ru-RU" altLang="de-DE" sz="1800" kern="0" dirty="0">
                <a:solidFill>
                  <a:srgbClr val="000000"/>
                </a:solidFill>
                <a:ea typeface="ＭＳ Ｐゴシック"/>
              </a:rPr>
              <a:t>подачи </a:t>
            </a:r>
            <a:r>
              <a:rPr lang="ru-RU" altLang="de-DE" sz="1800" kern="0" dirty="0" smtClean="0">
                <a:solidFill>
                  <a:srgbClr val="000000"/>
                </a:solidFill>
                <a:ea typeface="ＭＳ Ｐゴシック"/>
              </a:rPr>
              <a:t>документов </a:t>
            </a:r>
            <a:r>
              <a:rPr lang="ru-RU" altLang="de-DE" sz="1800" b="1" kern="0" dirty="0">
                <a:solidFill>
                  <a:srgbClr val="000000"/>
                </a:solidFill>
                <a:ea typeface="ＭＳ Ｐゴシック"/>
              </a:rPr>
              <a:t>до 15 </a:t>
            </a:r>
            <a:r>
              <a:rPr lang="ru-RU" altLang="de-DE" sz="1800" b="1" kern="0" dirty="0" smtClean="0">
                <a:solidFill>
                  <a:srgbClr val="000000"/>
                </a:solidFill>
                <a:ea typeface="ＭＳ Ｐゴシック"/>
              </a:rPr>
              <a:t>ноября.</a:t>
            </a:r>
            <a:endParaRPr kumimoji="0" lang="ru-RU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lvl="0" defTabSz="914400" eaLnBrk="1" hangingPunct="1">
              <a:lnSpc>
                <a:spcPct val="150000"/>
              </a:lnSpc>
              <a:buNone/>
              <a:defRPr/>
            </a:pPr>
            <a:r>
              <a:rPr lang="ru-RU" altLang="de-DE" sz="1800" kern="0" dirty="0" smtClean="0">
                <a:solidFill>
                  <a:srgbClr val="000000"/>
                </a:solidFill>
                <a:ea typeface="ＭＳ Ｐゴシック"/>
              </a:rPr>
              <a:t>    Заявка </a:t>
            </a:r>
            <a:r>
              <a:rPr lang="ru-RU" altLang="de-DE" sz="1800" kern="0" dirty="0">
                <a:solidFill>
                  <a:srgbClr val="000000"/>
                </a:solidFill>
                <a:ea typeface="ＭＳ Ｐゴシック"/>
              </a:rPr>
              <a:t>подается через портал </a:t>
            </a:r>
            <a:r>
              <a:rPr lang="de-DE" altLang="de-DE" sz="1800" kern="0" dirty="0" smtClean="0">
                <a:solidFill>
                  <a:srgbClr val="000000"/>
                </a:solidFill>
                <a:ea typeface="ＭＳ Ｐゴシック"/>
              </a:rPr>
              <a:t>DAAD</a:t>
            </a:r>
            <a:r>
              <a:rPr lang="ru-RU" altLang="de-DE" sz="1800" kern="0" dirty="0" smtClean="0">
                <a:solidFill>
                  <a:srgbClr val="000000"/>
                </a:solidFill>
                <a:ea typeface="ＭＳ Ｐゴシック"/>
              </a:rPr>
              <a:t>:</a:t>
            </a:r>
            <a:r>
              <a:rPr lang="de-DE" altLang="de-DE" sz="1800" kern="0" dirty="0" smtClean="0">
                <a:solidFill>
                  <a:srgbClr val="000000"/>
                </a:solidFill>
                <a:ea typeface="ＭＳ Ｐゴシック"/>
              </a:rPr>
              <a:t> </a:t>
            </a:r>
            <a:endParaRPr lang="ru-RU" altLang="de-DE" sz="1800" kern="0" dirty="0" smtClean="0">
              <a:solidFill>
                <a:srgbClr val="000000"/>
              </a:solidFill>
              <a:ea typeface="ＭＳ Ｐゴシック"/>
            </a:endParaRPr>
          </a:p>
          <a:p>
            <a:pPr lvl="0" defTabSz="914400" eaLnBrk="1" hangingPunct="1">
              <a:lnSpc>
                <a:spcPct val="150000"/>
              </a:lnSpc>
              <a:buNone/>
              <a:defRPr/>
            </a:pPr>
            <a:r>
              <a:rPr lang="de-DE" altLang="de-DE" sz="1800" b="1" kern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lang="ru-RU" altLang="de-DE" sz="1800" b="1" kern="0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de-DE" altLang="de-DE" sz="1800" b="1" kern="0" dirty="0" smtClean="0">
                <a:solidFill>
                  <a:srgbClr val="000000"/>
                </a:solidFill>
                <a:ea typeface="ＭＳ Ｐゴシック"/>
              </a:rPr>
              <a:t>http</a:t>
            </a:r>
            <a:r>
              <a:rPr lang="de-DE" altLang="de-DE" sz="1800" b="1" kern="0" dirty="0">
                <a:solidFill>
                  <a:srgbClr val="000000"/>
                </a:solidFill>
                <a:ea typeface="ＭＳ Ｐゴシック"/>
              </a:rPr>
              <a:t>://www.funding-guide.de/</a:t>
            </a:r>
            <a:endParaRPr lang="ru-RU" altLang="de-DE" sz="1800" b="1" kern="0" dirty="0">
              <a:solidFill>
                <a:srgbClr val="000000"/>
              </a:solidFill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29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3450" y="252000"/>
            <a:ext cx="7850549" cy="792000"/>
          </a:xfrm>
        </p:spPr>
        <p:txBody>
          <a:bodyPr/>
          <a:lstStyle/>
          <a:p>
            <a:r>
              <a:rPr lang="en-US" sz="2000" kern="0" dirty="0">
                <a:solidFill>
                  <a:schemeClr val="bg1"/>
                </a:solidFill>
                <a:ea typeface="ＭＳ Ｐゴシック"/>
              </a:rPr>
              <a:t>Graduate School Scholarship </a:t>
            </a:r>
            <a:r>
              <a:rPr lang="en-US" sz="2000" kern="0" dirty="0" err="1" smtClean="0">
                <a:solidFill>
                  <a:schemeClr val="bg1"/>
                </a:solidFill>
                <a:ea typeface="ＭＳ Ｐゴシック"/>
              </a:rPr>
              <a:t>Programme</a:t>
            </a:r>
            <a:r>
              <a:rPr lang="en-US" sz="2000" kern="0" dirty="0" smtClean="0">
                <a:solidFill>
                  <a:schemeClr val="bg1"/>
                </a:solidFill>
                <a:ea typeface="ＭＳ Ｐゴシック"/>
              </a:rPr>
              <a:t> </a:t>
            </a:r>
            <a:r>
              <a:rPr lang="en-US" sz="2000" kern="0" dirty="0">
                <a:solidFill>
                  <a:schemeClr val="bg1"/>
                </a:solidFill>
                <a:ea typeface="ＭＳ Ｐゴシック"/>
              </a:rPr>
              <a:t>(GSSP) </a:t>
            </a:r>
            <a:r>
              <a:rPr lang="ru-RU" sz="2000" kern="0" dirty="0">
                <a:solidFill>
                  <a:schemeClr val="bg1"/>
                </a:solidFill>
                <a:ea typeface="ＭＳ Ｐゴシック"/>
              </a:rPr>
              <a:t/>
            </a:r>
            <a:br>
              <a:rPr lang="ru-RU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sz="2000" kern="0" dirty="0">
                <a:solidFill>
                  <a:schemeClr val="bg1"/>
                </a:solidFill>
                <a:ea typeface="ＭＳ Ｐゴシック"/>
              </a:rPr>
              <a:t>Структурированные программы для обучения в аспирантуре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22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088" y="1833563"/>
            <a:ext cx="73533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Обучение в аспирантуре и защита диссертации в Германии для выпускников вузов всех специальностей, окончивших в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в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уз не более 6 лет назад (до 4 лет).</a:t>
            </a:r>
          </a:p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Выбор университетов и структурированных программ возможен только из предложенного списка. </a:t>
            </a:r>
            <a:endParaRPr kumimoji="0" lang="en-US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None/>
              <a:tabLst/>
              <a:defRPr/>
            </a:pPr>
            <a:r>
              <a:rPr lang="en-US" altLang="de-DE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altLang="de-DE" sz="1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Список вузов см. на нашем  сайте. </a:t>
            </a:r>
            <a:endParaRPr kumimoji="0" lang="de-DE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ru-RU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12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52000"/>
            <a:ext cx="7956911" cy="792000"/>
          </a:xfrm>
        </p:spPr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Forschungsaufenthalte  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Научные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стажировки (1 - 3 месяца)</a:t>
            </a:r>
            <a:r>
              <a:rPr lang="de-DE" altLang="de-DE" sz="1800" kern="0" dirty="0">
                <a:solidFill>
                  <a:schemeClr val="bg1"/>
                </a:solidFill>
                <a:ea typeface="ＭＳ Ｐゴシック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23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088" y="1844675"/>
            <a:ext cx="7705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Для учёных и преподавателей вузов всех</a:t>
            </a:r>
            <a:r>
              <a:rPr kumimoji="0" lang="de-DE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специальностей. </a:t>
            </a: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Необходимым условием участия в данной программе</a:t>
            </a:r>
            <a:r>
              <a:rPr kumimoji="0" lang="de-DE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является</a:t>
            </a: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приглашение немецкого вуза.</a:t>
            </a:r>
            <a:endParaRPr kumimoji="0" lang="en-US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Заявка подается через портал </a:t>
            </a:r>
            <a:r>
              <a:rPr kumimoji="0" lang="de-DE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</a:t>
            </a: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  <a:p>
            <a:pPr marL="188913" marR="0" lvl="0" indent="-188913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до 15 ноября и 31 мая каждого года:</a:t>
            </a:r>
            <a:endParaRPr kumimoji="0" lang="de-DE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http://www.funding-guide.de/</a:t>
            </a:r>
            <a:endParaRPr kumimoji="0" lang="ru-RU" alt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97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3450" y="252000"/>
            <a:ext cx="7850550" cy="792000"/>
          </a:xfrm>
        </p:spPr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Wiedereinladungen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 smtClean="0">
                <a:solidFill>
                  <a:schemeClr val="bg1"/>
                </a:solidFill>
                <a:ea typeface="ＭＳ Ｐゴシック"/>
              </a:rPr>
              <a:t>Повторные </a:t>
            </a: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стипендии (1-3 месяца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24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5650" y="1949450"/>
            <a:ext cx="7564438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</a:t>
            </a:r>
            <a:r>
              <a:rPr kumimoji="0" lang="ru-RU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Для б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ывших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стипендиатов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DAAD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прошедших годовую </a:t>
            </a: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   стажировку в Германии по линии 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не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менее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3-х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лет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de-DE" altLang="de-DE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назад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</a:t>
            </a:r>
            <a:endParaRPr kumimoji="0" lang="en-US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Заявка подается через портал </a:t>
            </a:r>
            <a:r>
              <a:rPr kumimoji="0" lang="de-DE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 </a:t>
            </a:r>
            <a:r>
              <a:rPr kumimoji="0" lang="ru-RU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до 15 ноября и 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altLang="de-DE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ru-RU" altLang="de-DE" sz="1800" b="1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r>
              <a:rPr kumimoji="0" lang="ru-RU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до</a:t>
            </a:r>
            <a:r>
              <a:rPr kumimoji="0" lang="ru-RU" altLang="de-DE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31 мая каждого года.:</a:t>
            </a:r>
            <a:endParaRPr kumimoji="0" lang="de-DE" alt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http://www.funding-guide.de/</a:t>
            </a:r>
            <a:endParaRPr kumimoji="0" lang="ru-RU" alt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89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824" y="90075"/>
            <a:ext cx="7898175" cy="910050"/>
          </a:xfrm>
        </p:spPr>
        <p:txBody>
          <a:bodyPr/>
          <a:lstStyle/>
          <a:p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Studienreisen und -praktika ausländischer Studentengruppen </a:t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Ознакомительные поездки  и 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/>
            </a:r>
            <a:b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2000" kern="0" dirty="0">
                <a:solidFill>
                  <a:schemeClr val="bg1"/>
                </a:solidFill>
                <a:ea typeface="ＭＳ Ｐゴシック"/>
              </a:rPr>
              <a:t>практика студенческих групп (7 - 12 дней)</a:t>
            </a:r>
            <a:r>
              <a:rPr lang="de-DE" altLang="de-DE" sz="2000" kern="0" dirty="0">
                <a:solidFill>
                  <a:schemeClr val="bg1"/>
                </a:solidFill>
                <a:ea typeface="ＭＳ Ｐゴシック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25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213" y="1989138"/>
            <a:ext cx="7564437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Для белорусских студентов 3-го, 4-го и 5-го курсов всех специальностей под руководством преподавателя.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Количество студентов в группе: 10 - 15 человек. 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Документы на конкурс принимаются в режиме </a:t>
            </a: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online 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на портале </a:t>
            </a: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</a:t>
            </a: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 до 1-го февраля (поездки с 1.06),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            до 1-го мая (с 1.09),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            до 1-го ноября (поездки с 1.03).</a:t>
            </a:r>
          </a:p>
        </p:txBody>
      </p:sp>
    </p:spTree>
    <p:extLst>
      <p:ext uri="{BB962C8B-B14F-4D97-AF65-F5344CB8AC3E}">
        <p14:creationId xmlns:p14="http://schemas.microsoft.com/office/powerpoint/2010/main" val="555837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23400"/>
            <a:ext cx="7788275" cy="14053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1600" kern="0" dirty="0">
                <a:solidFill>
                  <a:schemeClr val="bg1"/>
                </a:solidFill>
                <a:ea typeface="ＭＳ Ｐゴシック"/>
              </a:rPr>
              <a:t>Praktikantenplätze für ausländische Studierende der Natur und  </a:t>
            </a:r>
            <a:br>
              <a:rPr lang="de-DE" altLang="de-DE" sz="1600" kern="0" dirty="0">
                <a:solidFill>
                  <a:schemeClr val="bg1"/>
                </a:solidFill>
                <a:ea typeface="ＭＳ Ｐゴシック"/>
              </a:rPr>
            </a:br>
            <a:r>
              <a:rPr lang="de-DE" altLang="de-DE" sz="1600" kern="0" dirty="0">
                <a:solidFill>
                  <a:schemeClr val="bg1"/>
                </a:solidFill>
                <a:ea typeface="ＭＳ Ｐゴシック"/>
              </a:rPr>
              <a:t>Ingenieurwissenschaften sowie der Land- und Forstwirtschaft </a:t>
            </a:r>
            <a:r>
              <a:rPr lang="de-DE" altLang="de-DE" sz="1600" kern="0" dirty="0" smtClean="0">
                <a:solidFill>
                  <a:schemeClr val="bg1"/>
                </a:solidFill>
                <a:ea typeface="ＭＳ Ｐゴシック"/>
              </a:rPr>
              <a:t>IAESTE</a:t>
            </a:r>
            <a:r>
              <a:rPr lang="de-DE" altLang="de-DE" sz="1800" kern="0" dirty="0" smtClean="0">
                <a:solidFill>
                  <a:schemeClr val="bg1"/>
                </a:solidFill>
                <a:ea typeface="ＭＳ Ｐゴシック"/>
              </a:rPr>
              <a:t/>
            </a:r>
            <a:br>
              <a:rPr lang="de-DE" altLang="de-DE" sz="1800" kern="0" dirty="0" smtClean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1600" kern="0" dirty="0" smtClean="0">
                <a:solidFill>
                  <a:schemeClr val="bg1"/>
                </a:solidFill>
                <a:ea typeface="ＭＳ Ｐゴシック"/>
              </a:rPr>
              <a:t>Практика </a:t>
            </a:r>
            <a:r>
              <a:rPr lang="ru-RU" altLang="de-DE" sz="1600" kern="0" dirty="0">
                <a:solidFill>
                  <a:schemeClr val="bg1"/>
                </a:solidFill>
                <a:ea typeface="ＭＳ Ｐゴシック"/>
              </a:rPr>
              <a:t>для иностранных студентов, изучающих естественные, </a:t>
            </a:r>
            <a:br>
              <a:rPr lang="ru-RU" altLang="de-DE" sz="1600" kern="0" dirty="0">
                <a:solidFill>
                  <a:schemeClr val="bg1"/>
                </a:solidFill>
                <a:ea typeface="ＭＳ Ｐゴシック"/>
              </a:rPr>
            </a:br>
            <a:r>
              <a:rPr lang="ru-RU" altLang="de-DE" sz="1600" kern="0" dirty="0">
                <a:solidFill>
                  <a:schemeClr val="bg1"/>
                </a:solidFill>
                <a:ea typeface="ＭＳ Ｐゴシック"/>
              </a:rPr>
              <a:t>инженерные науки, также сельское и лесное хозяйство </a:t>
            </a:r>
            <a:r>
              <a:rPr lang="de-DE" altLang="de-DE" sz="1600" kern="0" dirty="0">
                <a:solidFill>
                  <a:schemeClr val="bg1"/>
                </a:solidFill>
                <a:ea typeface="ＭＳ Ｐゴシック"/>
              </a:rPr>
              <a:t>IAESTE</a:t>
            </a:r>
            <a:r>
              <a:rPr lang="ru-RU" altLang="de-DE" sz="1600" kern="0" dirty="0">
                <a:solidFill>
                  <a:srgbClr val="004472"/>
                </a:solidFill>
                <a:ea typeface="ＭＳ Ｐゴシック"/>
              </a:rPr>
              <a:t/>
            </a:r>
            <a:br>
              <a:rPr lang="ru-RU" altLang="de-DE" sz="1600" kern="0" dirty="0">
                <a:solidFill>
                  <a:srgbClr val="004472"/>
                </a:solidFill>
                <a:ea typeface="ＭＳ Ｐゴシック"/>
              </a:rPr>
            </a:br>
            <a:r>
              <a:rPr lang="en-US" altLang="de-DE" sz="800" kern="0" dirty="0" smtClean="0">
                <a:solidFill>
                  <a:srgbClr val="004472"/>
                </a:solidFill>
                <a:ea typeface="ＭＳ Ｐゴシック"/>
              </a:rPr>
              <a:t/>
            </a:r>
            <a:br>
              <a:rPr lang="en-US" altLang="de-DE" sz="800" kern="0" dirty="0" smtClean="0">
                <a:solidFill>
                  <a:srgbClr val="004472"/>
                </a:solidFill>
                <a:ea typeface="ＭＳ Ｐゴシック"/>
              </a:rPr>
            </a:br>
            <a:endParaRPr lang="ru-RU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26</a:t>
            </a:fld>
            <a:endParaRPr lang="de-DE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113" y="1870075"/>
            <a:ext cx="73533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Предоставление мест для иностранных практикантов в немецких фирмах, в вузовских и научно-исследовательских учреждениях; 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Заявки подаются через международные отделы вузов  в Национальный комитет </a:t>
            </a:r>
            <a:r>
              <a: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AESTE</a:t>
            </a:r>
            <a:r>
              <a:rPr kumimoji="0" lang="ru-RU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(Министерство образования РБ);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Требования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к языку варьируются в зависимости от условий конкурса- немецкий/английский; </a:t>
            </a:r>
            <a:endParaRPr kumimoji="0" lang="de-DE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Выделение мест зависит от количества заявок с обеих сторон; </a:t>
            </a:r>
          </a:p>
          <a:p>
            <a:pPr marL="188913" marR="0" lvl="0" indent="-1889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Сроки подачи заявки устанавливает Национальный комитет </a:t>
            </a:r>
            <a:r>
              <a:rPr kumimoji="0" lang="en-US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AESTE</a:t>
            </a:r>
            <a:r>
              <a:rPr kumimoji="0" lang="ru-RU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 </a:t>
            </a:r>
            <a:endParaRPr kumimoji="0" lang="de-DE" altLang="de-DE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altLang="de-DE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59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27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317216" y="1260932"/>
            <a:ext cx="4509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ea typeface="ＭＳ Ｐゴシック"/>
                <a:cs typeface="+mj-cs"/>
              </a:rPr>
              <a:t>Информационно</a:t>
            </a:r>
            <a:r>
              <a:rPr kumimoji="0" lang="de-DE" alt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ea typeface="ＭＳ Ｐゴシック"/>
                <a:cs typeface="+mj-cs"/>
              </a:rPr>
              <a:t>e</a:t>
            </a:r>
            <a:r>
              <a:rPr kumimoji="0" lang="ru-RU" alt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ea typeface="ＭＳ Ｐゴシック"/>
                <a:cs typeface="+mj-cs"/>
              </a:rPr>
              <a:t> бюро </a:t>
            </a:r>
            <a:r>
              <a:rPr kumimoji="0" lang="en-US" altLang="de-DE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ea typeface="ＭＳ Ｐゴシック"/>
                <a:cs typeface="+mj-cs"/>
              </a:rPr>
              <a:t>DAAD</a:t>
            </a:r>
            <a:r>
              <a:rPr kumimoji="0" lang="de-DE" alt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ea typeface="ＭＳ Ｐゴシック"/>
                <a:cs typeface="+mj-cs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87450" y="1691819"/>
            <a:ext cx="6913563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7800" algn="l"/>
              </a:tabLst>
              <a:defRPr/>
            </a:pP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при</a:t>
            </a:r>
            <a:r>
              <a:rPr kumimoji="0" lang="de-DE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</a:t>
            </a:r>
            <a:endParaRPr kumimoji="0" lang="de-DE" altLang="de-DE" sz="1000" b="0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7800" algn="l"/>
              </a:tabLst>
              <a:defRPr/>
            </a:pP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Белорусском национальном </a:t>
            </a:r>
            <a:endParaRPr kumimoji="0" lang="de-DE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7800" algn="l"/>
              </a:tabLst>
              <a:defRPr/>
            </a:pP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техническом университете</a:t>
            </a:r>
            <a:endParaRPr kumimoji="0" lang="de-DE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7800" algn="l"/>
              </a:tabLst>
              <a:defRPr/>
            </a:pP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пр. Независимости, 65, корп. 11а, каб. 101</a:t>
            </a:r>
            <a:endParaRPr kumimoji="0" lang="de-DE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7800" algn="l"/>
              </a:tabLst>
              <a:defRPr/>
            </a:pPr>
            <a:endParaRPr kumimoji="0" lang="de-DE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7800" algn="l"/>
              </a:tabLst>
              <a:defRPr/>
            </a:pP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тел</a:t>
            </a:r>
            <a:r>
              <a:rPr kumimoji="0" lang="de-DE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./</a:t>
            </a: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факс:</a:t>
            </a:r>
            <a:r>
              <a:rPr kumimoji="0" lang="de-DE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</a:t>
            </a:r>
            <a:r>
              <a:rPr kumimoji="0" lang="ru-RU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+375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17</a:t>
            </a:r>
            <a:r>
              <a:rPr kumimoji="0" lang="ru-RU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2</a:t>
            </a:r>
            <a:r>
              <a:rPr kumimoji="0" lang="ru-RU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9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2</a:t>
            </a:r>
            <a:r>
              <a:rPr kumimoji="0" lang="ru-RU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50</a:t>
            </a:r>
            <a:r>
              <a:rPr kumimoji="0" lang="ru-RU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</a:t>
            </a: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55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7800" algn="l"/>
              </a:tabLst>
              <a:defRPr/>
            </a:pPr>
            <a:r>
              <a:rPr kumimoji="0" lang="de-DE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E-Mail: daad-ic-minsk@bntu.by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47800" algn="l"/>
              </a:tabLst>
              <a:defRPr/>
            </a:pPr>
            <a:r>
              <a:rPr kumimoji="0" lang="de-DE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www.daad.by</a:t>
            </a:r>
            <a:r>
              <a:rPr kumimoji="0" lang="ru-RU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	</a:t>
            </a:r>
            <a:endParaRPr kumimoji="0" lang="de-DE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598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28</a:t>
            </a:fld>
            <a:endParaRPr lang="de-DE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73100" y="1200150"/>
            <a:ext cx="75596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47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0425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Руководитель Информационного бюро </a:t>
            </a: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</a:t>
            </a:r>
            <a:endParaRPr kumimoji="0" lang="ru-RU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Керстин Мюллер</a:t>
            </a: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de-DE" sz="5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eaLnBrk="1" hangingPunct="1">
              <a:lnSpc>
                <a:spcPct val="100000"/>
              </a:lnSpc>
              <a:spcBef>
                <a:spcPct val="0"/>
              </a:spcBef>
              <a:buSzTx/>
              <a:buNone/>
              <a:tabLst/>
              <a:defRPr/>
            </a:pPr>
            <a:r>
              <a:rPr lang="de-DE" altLang="de-DE" sz="1600" kern="0" dirty="0">
                <a:solidFill>
                  <a:srgbClr val="004472"/>
                </a:solidFill>
                <a:latin typeface="Arial"/>
                <a:ea typeface="ＭＳ Ｐゴシック"/>
              </a:rPr>
              <a:t>daad-ic-minsk@bntu.by</a:t>
            </a: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endParaRPr kumimoji="0" lang="ru-RU" altLang="de-DE" sz="14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alt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Сотрудники Информационного бюро </a:t>
            </a:r>
            <a:r>
              <a:rPr kumimoji="0" lang="en-US" alt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DAAD</a:t>
            </a:r>
            <a:endParaRPr kumimoji="0" lang="ru-RU" alt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10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Светлана Петрович</a:t>
            </a:r>
            <a:endParaRPr kumimoji="0" lang="en-US" altLang="de-DE" sz="17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5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indent="0" algn="ctr" defTabSz="914400" eaLnBrk="1" hangingPunct="1">
              <a:spcBef>
                <a:spcPct val="0"/>
              </a:spcBef>
              <a:buNone/>
              <a:defRPr/>
            </a:pPr>
            <a:r>
              <a:rPr lang="en-US" altLang="de-DE" sz="1600" kern="0" dirty="0" err="1">
                <a:solidFill>
                  <a:srgbClr val="004472"/>
                </a:solidFill>
                <a:latin typeface="Arial"/>
                <a:ea typeface="ＭＳ Ｐゴシック"/>
              </a:rPr>
              <a:t>petrovich</a:t>
            </a:r>
            <a:r>
              <a:rPr lang="de-DE" altLang="de-DE" sz="1600" kern="0" dirty="0">
                <a:solidFill>
                  <a:srgbClr val="004472"/>
                </a:solidFill>
                <a:latin typeface="Arial"/>
                <a:ea typeface="ＭＳ Ｐゴシック"/>
              </a:rPr>
              <a:t>@bntu.by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9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9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Людмила Юркевич</a:t>
            </a:r>
            <a:endParaRPr kumimoji="0" lang="en-US" altLang="de-DE" sz="17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5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yurkevich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@bntu.by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15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Дмитрий</a:t>
            </a:r>
            <a:r>
              <a:rPr kumimoji="0" lang="en-US" alt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ru-RU" altLang="de-DE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Колышкин</a:t>
            </a:r>
            <a:endParaRPr kumimoji="0" lang="en-US" altLang="de-DE" sz="17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de-DE" sz="5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kolyshkin</a:t>
            </a:r>
            <a:r>
              <a:rPr kumimoji="0" lang="de-DE" alt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4472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@bntu.by</a:t>
            </a: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de-DE" sz="1000" b="1" i="0" u="none" strike="noStrike" kern="0" cap="none" spc="0" normalizeH="0" baseline="0" noProof="0" dirty="0" smtClean="0">
              <a:ln>
                <a:noFill/>
              </a:ln>
              <a:solidFill>
                <a:srgbClr val="004472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188913" marR="0" lvl="0" indent="-1889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447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7375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kern="0" dirty="0">
                <a:solidFill>
                  <a:schemeClr val="bg1"/>
                </a:solidFill>
                <a:ea typeface="ＭＳ Ｐゴシック"/>
              </a:rPr>
              <a:t>Иностранные студенты в Германии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3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/>
          </a:p>
        </p:txBody>
      </p:sp>
      <p:pic>
        <p:nvPicPr>
          <p:cNvPr id="5" name="Bild 18" descr="Herkunft 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41425"/>
            <a:ext cx="5961062" cy="46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8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 descr="Karte_NEU_Blanko.pn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551" t="4501" r="3118"/>
          <a:stretch/>
        </p:blipFill>
        <p:spPr>
          <a:xfrm>
            <a:off x="0" y="1079500"/>
            <a:ext cx="9144000" cy="482441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0000" y="252000"/>
            <a:ext cx="8635144" cy="792000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Представительства и информационные центры </a:t>
            </a:r>
            <a:r>
              <a:rPr lang="de-DE" dirty="0" smtClean="0">
                <a:latin typeface="Arial" charset="0"/>
              </a:rPr>
              <a:t>DAAD</a:t>
            </a:r>
            <a:r>
              <a:rPr lang="en-US" dirty="0" smtClean="0">
                <a:latin typeface="Arial" charset="0"/>
              </a:rPr>
              <a:t> </a:t>
            </a:r>
            <a:endParaRPr lang="de-DE" dirty="0">
              <a:latin typeface="Arial" charset="0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04138" y="6300788"/>
            <a:ext cx="10795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FB43B9-F4D7-AF40-8CB2-081F74DF181F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/>
          </a:p>
        </p:txBody>
      </p:sp>
      <p:grpSp>
        <p:nvGrpSpPr>
          <p:cNvPr id="7" name="Gruppierung 27"/>
          <p:cNvGrpSpPr>
            <a:grpSpLocks/>
          </p:cNvGrpSpPr>
          <p:nvPr/>
        </p:nvGrpSpPr>
        <p:grpSpPr bwMode="auto">
          <a:xfrm>
            <a:off x="2092325" y="4987925"/>
            <a:ext cx="863600" cy="107950"/>
            <a:chOff x="2904441" y="5537225"/>
            <a:chExt cx="864000" cy="108000"/>
          </a:xfrm>
        </p:grpSpPr>
        <p:sp>
          <p:nvSpPr>
            <p:cNvPr id="8" name="Textfeld 22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>
                  <a:solidFill>
                    <a:schemeClr val="tx2"/>
                  </a:solidFill>
                </a:rPr>
                <a:t>Buenos Aires</a:t>
              </a:r>
            </a:p>
          </p:txBody>
        </p:sp>
        <p:sp>
          <p:nvSpPr>
            <p:cNvPr id="9" name="Oval 23"/>
            <p:cNvSpPr/>
            <p:nvPr/>
          </p:nvSpPr>
          <p:spPr>
            <a:xfrm>
              <a:off x="2904441" y="5557873"/>
              <a:ext cx="71471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" name="Gruppierung 12"/>
          <p:cNvGrpSpPr>
            <a:grpSpLocks/>
          </p:cNvGrpSpPr>
          <p:nvPr/>
        </p:nvGrpSpPr>
        <p:grpSpPr bwMode="auto">
          <a:xfrm>
            <a:off x="946150" y="4949825"/>
            <a:ext cx="863600" cy="107950"/>
            <a:chOff x="2976441" y="5683275"/>
            <a:chExt cx="864000" cy="108000"/>
          </a:xfrm>
        </p:grpSpPr>
        <p:sp>
          <p:nvSpPr>
            <p:cNvPr id="11" name="Textfeld 13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Santiago de Chile</a:t>
              </a:r>
            </a:p>
          </p:txBody>
        </p:sp>
        <p:sp>
          <p:nvSpPr>
            <p:cNvPr id="12" name="Oval 14"/>
            <p:cNvSpPr/>
            <p:nvPr/>
          </p:nvSpPr>
          <p:spPr>
            <a:xfrm>
              <a:off x="3768971" y="570392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3" name="Gruppierung 18"/>
          <p:cNvGrpSpPr>
            <a:grpSpLocks/>
          </p:cNvGrpSpPr>
          <p:nvPr/>
        </p:nvGrpSpPr>
        <p:grpSpPr bwMode="auto">
          <a:xfrm>
            <a:off x="1620838" y="4614863"/>
            <a:ext cx="863600" cy="107950"/>
            <a:chOff x="2976441" y="5683275"/>
            <a:chExt cx="864000" cy="108000"/>
          </a:xfrm>
        </p:grpSpPr>
        <p:sp>
          <p:nvSpPr>
            <p:cNvPr id="14" name="Textfeld 20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S</a:t>
              </a:r>
              <a:r>
                <a:rPr lang="pt-BR" sz="800">
                  <a:solidFill>
                    <a:schemeClr val="tx2"/>
                  </a:solidFill>
                </a:rPr>
                <a:t>ã</a:t>
              </a:r>
              <a:r>
                <a:rPr lang="de-DE" sz="800">
                  <a:solidFill>
                    <a:schemeClr val="tx2"/>
                  </a:solidFill>
                </a:rPr>
                <a:t>o Paulo</a:t>
              </a:r>
            </a:p>
          </p:txBody>
        </p:sp>
        <p:sp>
          <p:nvSpPr>
            <p:cNvPr id="15" name="Oval 21"/>
            <p:cNvSpPr/>
            <p:nvPr/>
          </p:nvSpPr>
          <p:spPr>
            <a:xfrm>
              <a:off x="3768970" y="5703922"/>
              <a:ext cx="71471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6" name="Gruppierung 36"/>
          <p:cNvGrpSpPr>
            <a:grpSpLocks/>
          </p:cNvGrpSpPr>
          <p:nvPr/>
        </p:nvGrpSpPr>
        <p:grpSpPr bwMode="auto">
          <a:xfrm>
            <a:off x="1671638" y="3800475"/>
            <a:ext cx="863600" cy="107950"/>
            <a:chOff x="2904441" y="5537225"/>
            <a:chExt cx="864000" cy="108000"/>
          </a:xfrm>
        </p:grpSpPr>
        <p:sp>
          <p:nvSpPr>
            <p:cNvPr id="17" name="Textfeld 37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Bogotá</a:t>
              </a:r>
            </a:p>
          </p:txBody>
        </p:sp>
        <p:sp>
          <p:nvSpPr>
            <p:cNvPr id="18" name="Oval 38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9" name="Gruppierung 39"/>
          <p:cNvGrpSpPr>
            <a:grpSpLocks/>
          </p:cNvGrpSpPr>
          <p:nvPr/>
        </p:nvGrpSpPr>
        <p:grpSpPr bwMode="auto">
          <a:xfrm>
            <a:off x="1874838" y="3616325"/>
            <a:ext cx="863600" cy="107950"/>
            <a:chOff x="2904441" y="5537225"/>
            <a:chExt cx="864000" cy="108000"/>
          </a:xfrm>
        </p:grpSpPr>
        <p:sp>
          <p:nvSpPr>
            <p:cNvPr id="20" name="Textfeld 40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Caracas</a:t>
              </a:r>
            </a:p>
          </p:txBody>
        </p:sp>
        <p:sp>
          <p:nvSpPr>
            <p:cNvPr id="21" name="Oval 41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2" name="Gruppierung 42"/>
          <p:cNvGrpSpPr>
            <a:grpSpLocks/>
          </p:cNvGrpSpPr>
          <p:nvPr/>
        </p:nvGrpSpPr>
        <p:grpSpPr bwMode="auto">
          <a:xfrm>
            <a:off x="560388" y="3613150"/>
            <a:ext cx="863600" cy="107950"/>
            <a:chOff x="2976441" y="5683275"/>
            <a:chExt cx="864000" cy="108000"/>
          </a:xfrm>
        </p:grpSpPr>
        <p:sp>
          <p:nvSpPr>
            <p:cNvPr id="23" name="Textfeld 43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San José</a:t>
              </a:r>
            </a:p>
          </p:txBody>
        </p:sp>
        <p:sp>
          <p:nvSpPr>
            <p:cNvPr id="24" name="Oval 44"/>
            <p:cNvSpPr/>
            <p:nvPr/>
          </p:nvSpPr>
          <p:spPr>
            <a:xfrm>
              <a:off x="3768970" y="5703923"/>
              <a:ext cx="71471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5" name="Gruppierung 51"/>
          <p:cNvGrpSpPr>
            <a:grpSpLocks/>
          </p:cNvGrpSpPr>
          <p:nvPr/>
        </p:nvGrpSpPr>
        <p:grpSpPr bwMode="auto">
          <a:xfrm>
            <a:off x="274638" y="2727325"/>
            <a:ext cx="863600" cy="107950"/>
            <a:chOff x="2904441" y="5537225"/>
            <a:chExt cx="864000" cy="108000"/>
          </a:xfrm>
        </p:grpSpPr>
        <p:sp>
          <p:nvSpPr>
            <p:cNvPr id="26" name="Textfeld 52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>
                  <a:solidFill>
                    <a:schemeClr val="tx2"/>
                  </a:solidFill>
                </a:rPr>
                <a:t>San Francisco</a:t>
              </a:r>
            </a:p>
          </p:txBody>
        </p:sp>
        <p:sp>
          <p:nvSpPr>
            <p:cNvPr id="27" name="Oval 53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8" name="Gruppierung 55"/>
          <p:cNvGrpSpPr>
            <a:grpSpLocks/>
          </p:cNvGrpSpPr>
          <p:nvPr/>
        </p:nvGrpSpPr>
        <p:grpSpPr bwMode="auto">
          <a:xfrm>
            <a:off x="696913" y="2449513"/>
            <a:ext cx="865187" cy="107950"/>
            <a:chOff x="2976441" y="5683275"/>
            <a:chExt cx="864000" cy="108000"/>
          </a:xfrm>
        </p:grpSpPr>
        <p:sp>
          <p:nvSpPr>
            <p:cNvPr id="29" name="Textfeld 56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Toronto</a:t>
              </a:r>
            </a:p>
          </p:txBody>
        </p:sp>
        <p:sp>
          <p:nvSpPr>
            <p:cNvPr id="30" name="Oval 57"/>
            <p:cNvSpPr/>
            <p:nvPr/>
          </p:nvSpPr>
          <p:spPr>
            <a:xfrm>
              <a:off x="3769102" y="5703922"/>
              <a:ext cx="71339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31" name="Gruppierung 15"/>
          <p:cNvGrpSpPr/>
          <p:nvPr/>
        </p:nvGrpSpPr>
        <p:grpSpPr>
          <a:xfrm>
            <a:off x="80963" y="2547938"/>
            <a:ext cx="2527300" cy="2127250"/>
            <a:chOff x="80963" y="2547938"/>
            <a:chExt cx="2527300" cy="2127250"/>
          </a:xfrm>
        </p:grpSpPr>
        <p:grpSp>
          <p:nvGrpSpPr>
            <p:cNvPr id="32" name="Gruppierung 30"/>
            <p:cNvGrpSpPr>
              <a:grpSpLocks/>
            </p:cNvGrpSpPr>
            <p:nvPr/>
          </p:nvGrpSpPr>
          <p:grpSpPr bwMode="auto">
            <a:xfrm>
              <a:off x="1816100" y="4487863"/>
              <a:ext cx="792163" cy="187325"/>
              <a:chOff x="2976441" y="5683275"/>
              <a:chExt cx="792000" cy="187325"/>
            </a:xfrm>
          </p:grpSpPr>
          <p:sp>
            <p:nvSpPr>
              <p:cNvPr id="39" name="Textfeld 31"/>
              <p:cNvSpPr txBox="1">
                <a:spLocks noChangeArrowheads="1"/>
              </p:cNvSpPr>
              <p:nvPr/>
            </p:nvSpPr>
            <p:spPr bwMode="auto">
              <a:xfrm>
                <a:off x="2976441" y="5683275"/>
                <a:ext cx="792000" cy="1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r"/>
                <a:r>
                  <a:rPr lang="de-DE" sz="800" dirty="0"/>
                  <a:t>Rio de Janeiro</a:t>
                </a:r>
              </a:p>
            </p:txBody>
          </p:sp>
          <p:sp>
            <p:nvSpPr>
              <p:cNvPr id="40" name="Oval 32"/>
              <p:cNvSpPr/>
              <p:nvPr/>
            </p:nvSpPr>
            <p:spPr>
              <a:xfrm>
                <a:off x="3647816" y="5799162"/>
                <a:ext cx="73010" cy="71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uppierung 33"/>
            <p:cNvGrpSpPr>
              <a:grpSpLocks/>
            </p:cNvGrpSpPr>
            <p:nvPr/>
          </p:nvGrpSpPr>
          <p:grpSpPr bwMode="auto">
            <a:xfrm>
              <a:off x="80963" y="3273425"/>
              <a:ext cx="865187" cy="107950"/>
              <a:chOff x="2976441" y="5683275"/>
              <a:chExt cx="864000" cy="108000"/>
            </a:xfrm>
          </p:grpSpPr>
          <p:sp>
            <p:nvSpPr>
              <p:cNvPr id="37" name="Textfeld 34"/>
              <p:cNvSpPr txBox="1">
                <a:spLocks noChangeArrowheads="1"/>
              </p:cNvSpPr>
              <p:nvPr/>
            </p:nvSpPr>
            <p:spPr bwMode="auto">
              <a:xfrm>
                <a:off x="2976441" y="5683275"/>
                <a:ext cx="792000" cy="1080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r"/>
                <a:r>
                  <a:rPr lang="de-DE" sz="800" dirty="0" smtClean="0"/>
                  <a:t>Mexiko-Stadt</a:t>
                </a:r>
                <a:endParaRPr lang="de-DE" sz="800" dirty="0"/>
              </a:p>
            </p:txBody>
          </p:sp>
          <p:sp>
            <p:nvSpPr>
              <p:cNvPr id="38" name="Oval 35"/>
              <p:cNvSpPr/>
              <p:nvPr/>
            </p:nvSpPr>
            <p:spPr>
              <a:xfrm>
                <a:off x="3769102" y="5703923"/>
                <a:ext cx="71339" cy="730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  <p:grpSp>
          <p:nvGrpSpPr>
            <p:cNvPr id="34" name="Gruppierung 58"/>
            <p:cNvGrpSpPr>
              <a:grpSpLocks/>
            </p:cNvGrpSpPr>
            <p:nvPr/>
          </p:nvGrpSpPr>
          <p:grpSpPr bwMode="auto">
            <a:xfrm>
              <a:off x="1677988" y="2547938"/>
              <a:ext cx="865187" cy="107950"/>
              <a:chOff x="2904441" y="5537225"/>
              <a:chExt cx="864000" cy="108000"/>
            </a:xfrm>
          </p:grpSpPr>
          <p:sp>
            <p:nvSpPr>
              <p:cNvPr id="35" name="Textfeld 59"/>
              <p:cNvSpPr txBox="1">
                <a:spLocks noChangeArrowheads="1"/>
              </p:cNvSpPr>
              <p:nvPr/>
            </p:nvSpPr>
            <p:spPr bwMode="auto">
              <a:xfrm>
                <a:off x="2976441" y="5537225"/>
                <a:ext cx="792000" cy="1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0" rIns="3600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r>
                  <a:rPr lang="de-DE" sz="800" dirty="0"/>
                  <a:t>New York</a:t>
                </a:r>
              </a:p>
            </p:txBody>
          </p:sp>
          <p:sp>
            <p:nvSpPr>
              <p:cNvPr id="36" name="Oval 60"/>
              <p:cNvSpPr/>
              <p:nvPr/>
            </p:nvSpPr>
            <p:spPr>
              <a:xfrm>
                <a:off x="2904441" y="5557872"/>
                <a:ext cx="71339" cy="730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</p:grpSp>
      </p:grpSp>
      <p:grpSp>
        <p:nvGrpSpPr>
          <p:cNvPr id="41" name="Gruppierung 18"/>
          <p:cNvGrpSpPr/>
          <p:nvPr/>
        </p:nvGrpSpPr>
        <p:grpSpPr>
          <a:xfrm>
            <a:off x="3114675" y="2027238"/>
            <a:ext cx="792163" cy="192087"/>
            <a:chOff x="3114675" y="2027238"/>
            <a:chExt cx="792163" cy="192087"/>
          </a:xfrm>
        </p:grpSpPr>
        <p:sp>
          <p:nvSpPr>
            <p:cNvPr id="42" name="Textfeld 70"/>
            <p:cNvSpPr txBox="1">
              <a:spLocks noChangeArrowheads="1"/>
            </p:cNvSpPr>
            <p:nvPr/>
          </p:nvSpPr>
          <p:spPr bwMode="auto">
            <a:xfrm>
              <a:off x="3114675" y="2027238"/>
              <a:ext cx="792163" cy="10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/>
                <a:t>London</a:t>
              </a:r>
            </a:p>
          </p:txBody>
        </p:sp>
        <p:sp>
          <p:nvSpPr>
            <p:cNvPr id="43" name="Oval 71"/>
            <p:cNvSpPr/>
            <p:nvPr/>
          </p:nvSpPr>
          <p:spPr bwMode="auto">
            <a:xfrm>
              <a:off x="3802063" y="2147888"/>
              <a:ext cx="71437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44" name="Gruppierung 17"/>
          <p:cNvGrpSpPr/>
          <p:nvPr/>
        </p:nvGrpSpPr>
        <p:grpSpPr>
          <a:xfrm>
            <a:off x="3178175" y="2198688"/>
            <a:ext cx="841375" cy="107950"/>
            <a:chOff x="3178175" y="2198688"/>
            <a:chExt cx="841375" cy="107950"/>
          </a:xfrm>
        </p:grpSpPr>
        <p:sp>
          <p:nvSpPr>
            <p:cNvPr id="45" name="Textfeld 74"/>
            <p:cNvSpPr txBox="1">
              <a:spLocks noChangeArrowheads="1"/>
            </p:cNvSpPr>
            <p:nvPr/>
          </p:nvSpPr>
          <p:spPr bwMode="auto">
            <a:xfrm>
              <a:off x="3178175" y="2198688"/>
              <a:ext cx="792259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/>
                <a:t>Brüssel</a:t>
              </a:r>
            </a:p>
          </p:txBody>
        </p:sp>
        <p:sp>
          <p:nvSpPr>
            <p:cNvPr id="46" name="Oval 75"/>
            <p:cNvSpPr/>
            <p:nvPr/>
          </p:nvSpPr>
          <p:spPr bwMode="auto">
            <a:xfrm>
              <a:off x="3948113" y="2198688"/>
              <a:ext cx="71437" cy="714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47" name="Gruppierung 16"/>
          <p:cNvGrpSpPr/>
          <p:nvPr/>
        </p:nvGrpSpPr>
        <p:grpSpPr>
          <a:xfrm>
            <a:off x="3111500" y="2292350"/>
            <a:ext cx="863600" cy="107950"/>
            <a:chOff x="3111500" y="2292350"/>
            <a:chExt cx="863600" cy="107950"/>
          </a:xfrm>
        </p:grpSpPr>
        <p:sp>
          <p:nvSpPr>
            <p:cNvPr id="48" name="Textfeld 77"/>
            <p:cNvSpPr txBox="1">
              <a:spLocks noChangeArrowheads="1"/>
            </p:cNvSpPr>
            <p:nvPr/>
          </p:nvSpPr>
          <p:spPr bwMode="auto">
            <a:xfrm>
              <a:off x="3111500" y="2292350"/>
              <a:ext cx="79163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/>
                <a:t>Paris</a:t>
              </a:r>
            </a:p>
          </p:txBody>
        </p:sp>
        <p:sp>
          <p:nvSpPr>
            <p:cNvPr id="49" name="Oval 78"/>
            <p:cNvSpPr/>
            <p:nvPr/>
          </p:nvSpPr>
          <p:spPr bwMode="auto">
            <a:xfrm>
              <a:off x="3903663" y="2312988"/>
              <a:ext cx="71437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0" name="Gruppierung 82"/>
          <p:cNvGrpSpPr>
            <a:grpSpLocks/>
          </p:cNvGrpSpPr>
          <p:nvPr/>
        </p:nvGrpSpPr>
        <p:grpSpPr bwMode="auto">
          <a:xfrm>
            <a:off x="4532313" y="1870075"/>
            <a:ext cx="863600" cy="107950"/>
            <a:chOff x="2904441" y="5537225"/>
            <a:chExt cx="864000" cy="108000"/>
          </a:xfrm>
        </p:grpSpPr>
        <p:sp>
          <p:nvSpPr>
            <p:cNvPr id="51" name="Textfeld 83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Riga</a:t>
              </a:r>
            </a:p>
          </p:txBody>
        </p:sp>
        <p:sp>
          <p:nvSpPr>
            <p:cNvPr id="52" name="Oval 84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3" name="Gruppierung 85"/>
          <p:cNvGrpSpPr>
            <a:grpSpLocks/>
          </p:cNvGrpSpPr>
          <p:nvPr/>
        </p:nvGrpSpPr>
        <p:grpSpPr bwMode="auto">
          <a:xfrm>
            <a:off x="4668838" y="1981200"/>
            <a:ext cx="865187" cy="107950"/>
            <a:chOff x="2904441" y="5537225"/>
            <a:chExt cx="864000" cy="108000"/>
          </a:xfrm>
        </p:grpSpPr>
        <p:sp>
          <p:nvSpPr>
            <p:cNvPr id="54" name="Textfeld 86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Minsk</a:t>
              </a:r>
            </a:p>
          </p:txBody>
        </p:sp>
        <p:sp>
          <p:nvSpPr>
            <p:cNvPr id="55" name="Oval 87"/>
            <p:cNvSpPr/>
            <p:nvPr/>
          </p:nvSpPr>
          <p:spPr>
            <a:xfrm>
              <a:off x="2904441" y="5557873"/>
              <a:ext cx="71339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6" name="Gruppierung 91"/>
          <p:cNvGrpSpPr>
            <a:grpSpLocks/>
          </p:cNvGrpSpPr>
          <p:nvPr/>
        </p:nvGrpSpPr>
        <p:grpSpPr bwMode="auto">
          <a:xfrm>
            <a:off x="4714875" y="2214563"/>
            <a:ext cx="855663" cy="107950"/>
            <a:chOff x="2896358" y="5581699"/>
            <a:chExt cx="856809" cy="108000"/>
          </a:xfrm>
        </p:grpSpPr>
        <p:sp>
          <p:nvSpPr>
            <p:cNvPr id="57" name="Textfeld 92"/>
            <p:cNvSpPr txBox="1">
              <a:spLocks noChangeArrowheads="1"/>
            </p:cNvSpPr>
            <p:nvPr/>
          </p:nvSpPr>
          <p:spPr bwMode="auto">
            <a:xfrm>
              <a:off x="2961167" y="5581699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Kiew</a:t>
              </a:r>
            </a:p>
          </p:txBody>
        </p:sp>
        <p:sp>
          <p:nvSpPr>
            <p:cNvPr id="58" name="Oval 93"/>
            <p:cNvSpPr/>
            <p:nvPr/>
          </p:nvSpPr>
          <p:spPr>
            <a:xfrm>
              <a:off x="2896358" y="5581699"/>
              <a:ext cx="71534" cy="714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59" name="Gruppierung 5"/>
          <p:cNvGrpSpPr/>
          <p:nvPr/>
        </p:nvGrpSpPr>
        <p:grpSpPr>
          <a:xfrm>
            <a:off x="4446588" y="2103438"/>
            <a:ext cx="865187" cy="107950"/>
            <a:chOff x="4446588" y="2103438"/>
            <a:chExt cx="865187" cy="107950"/>
          </a:xfrm>
        </p:grpSpPr>
        <p:sp>
          <p:nvSpPr>
            <p:cNvPr id="60" name="Textfeld 95"/>
            <p:cNvSpPr txBox="1">
              <a:spLocks noChangeArrowheads="1"/>
            </p:cNvSpPr>
            <p:nvPr/>
          </p:nvSpPr>
          <p:spPr bwMode="auto">
            <a:xfrm>
              <a:off x="4518687" y="2103438"/>
              <a:ext cx="79308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/>
                <a:t>Warschau</a:t>
              </a:r>
            </a:p>
          </p:txBody>
        </p:sp>
        <p:sp>
          <p:nvSpPr>
            <p:cNvPr id="61" name="Oval 96"/>
            <p:cNvSpPr/>
            <p:nvPr/>
          </p:nvSpPr>
          <p:spPr bwMode="auto">
            <a:xfrm>
              <a:off x="4446588" y="2124075"/>
              <a:ext cx="71437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uppierung 97"/>
          <p:cNvGrpSpPr>
            <a:grpSpLocks/>
          </p:cNvGrpSpPr>
          <p:nvPr/>
        </p:nvGrpSpPr>
        <p:grpSpPr bwMode="auto">
          <a:xfrm>
            <a:off x="4256088" y="2198688"/>
            <a:ext cx="865187" cy="107950"/>
            <a:chOff x="2904441" y="5537225"/>
            <a:chExt cx="864000" cy="108000"/>
          </a:xfrm>
        </p:grpSpPr>
        <p:sp>
          <p:nvSpPr>
            <p:cNvPr id="63" name="Textfeld 98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Prag</a:t>
              </a:r>
            </a:p>
          </p:txBody>
        </p:sp>
        <p:sp>
          <p:nvSpPr>
            <p:cNvPr id="64" name="Oval 99"/>
            <p:cNvSpPr/>
            <p:nvPr/>
          </p:nvSpPr>
          <p:spPr>
            <a:xfrm>
              <a:off x="2904441" y="5557872"/>
              <a:ext cx="71339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65" name="Gruppierung 100"/>
          <p:cNvGrpSpPr>
            <a:grpSpLocks/>
          </p:cNvGrpSpPr>
          <p:nvPr/>
        </p:nvGrpSpPr>
        <p:grpSpPr bwMode="auto">
          <a:xfrm>
            <a:off x="3500438" y="2455863"/>
            <a:ext cx="792162" cy="188912"/>
            <a:chOff x="2976441" y="5683275"/>
            <a:chExt cx="792000" cy="189500"/>
          </a:xfrm>
        </p:grpSpPr>
        <p:sp>
          <p:nvSpPr>
            <p:cNvPr id="66" name="Textfeld 101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Rom</a:t>
              </a:r>
            </a:p>
          </p:txBody>
        </p:sp>
        <p:sp>
          <p:nvSpPr>
            <p:cNvPr id="67" name="Oval 102"/>
            <p:cNvSpPr/>
            <p:nvPr/>
          </p:nvSpPr>
          <p:spPr>
            <a:xfrm>
              <a:off x="3660513" y="5801116"/>
              <a:ext cx="71423" cy="716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68" name="Gruppierung 104"/>
          <p:cNvGrpSpPr>
            <a:grpSpLocks/>
          </p:cNvGrpSpPr>
          <p:nvPr/>
        </p:nvGrpSpPr>
        <p:grpSpPr bwMode="auto">
          <a:xfrm>
            <a:off x="4573588" y="2425700"/>
            <a:ext cx="863600" cy="107950"/>
            <a:chOff x="2904441" y="5537225"/>
            <a:chExt cx="864000" cy="108000"/>
          </a:xfrm>
        </p:grpSpPr>
        <p:sp>
          <p:nvSpPr>
            <p:cNvPr id="69" name="Textfeld 105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Bukarest</a:t>
              </a:r>
            </a:p>
          </p:txBody>
        </p:sp>
        <p:sp>
          <p:nvSpPr>
            <p:cNvPr id="70" name="Oval 106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71" name="Gruppierung 107"/>
          <p:cNvGrpSpPr>
            <a:grpSpLocks/>
          </p:cNvGrpSpPr>
          <p:nvPr/>
        </p:nvGrpSpPr>
        <p:grpSpPr bwMode="auto">
          <a:xfrm>
            <a:off x="6275388" y="1890713"/>
            <a:ext cx="863600" cy="107950"/>
            <a:chOff x="2904441" y="5537225"/>
            <a:chExt cx="864000" cy="108000"/>
          </a:xfrm>
        </p:grpSpPr>
        <p:sp>
          <p:nvSpPr>
            <p:cNvPr id="72" name="Textfeld 108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Nowosibirsk</a:t>
              </a:r>
            </a:p>
          </p:txBody>
        </p:sp>
        <p:sp>
          <p:nvSpPr>
            <p:cNvPr id="73" name="Oval 109"/>
            <p:cNvSpPr/>
            <p:nvPr/>
          </p:nvSpPr>
          <p:spPr>
            <a:xfrm>
              <a:off x="2904441" y="5557872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74" name="Gruppierung 110"/>
          <p:cNvGrpSpPr>
            <a:grpSpLocks/>
          </p:cNvGrpSpPr>
          <p:nvPr/>
        </p:nvGrpSpPr>
        <p:grpSpPr bwMode="auto">
          <a:xfrm>
            <a:off x="4395788" y="2319338"/>
            <a:ext cx="846137" cy="112712"/>
            <a:chOff x="2904441" y="5517198"/>
            <a:chExt cx="846200" cy="113202"/>
          </a:xfrm>
        </p:grpSpPr>
        <p:sp>
          <p:nvSpPr>
            <p:cNvPr id="75" name="Textfeld 111"/>
            <p:cNvSpPr txBox="1">
              <a:spLocks noChangeArrowheads="1"/>
            </p:cNvSpPr>
            <p:nvPr/>
          </p:nvSpPr>
          <p:spPr bwMode="auto">
            <a:xfrm>
              <a:off x="2958641" y="5517198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Budapest</a:t>
              </a:r>
            </a:p>
          </p:txBody>
        </p:sp>
        <p:sp>
          <p:nvSpPr>
            <p:cNvPr id="76" name="Oval 112"/>
            <p:cNvSpPr/>
            <p:nvPr/>
          </p:nvSpPr>
          <p:spPr>
            <a:xfrm>
              <a:off x="2904441" y="5558652"/>
              <a:ext cx="71442" cy="717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77" name="Gruppierung 113"/>
          <p:cNvGrpSpPr>
            <a:grpSpLocks/>
          </p:cNvGrpSpPr>
          <p:nvPr/>
        </p:nvGrpSpPr>
        <p:grpSpPr bwMode="auto">
          <a:xfrm>
            <a:off x="3103563" y="2503488"/>
            <a:ext cx="792162" cy="190500"/>
            <a:chOff x="2976441" y="5537225"/>
            <a:chExt cx="792000" cy="190575"/>
          </a:xfrm>
        </p:grpSpPr>
        <p:sp>
          <p:nvSpPr>
            <p:cNvPr id="78" name="Textfeld 114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Madrid</a:t>
              </a:r>
            </a:p>
          </p:txBody>
        </p:sp>
        <p:sp>
          <p:nvSpPr>
            <p:cNvPr id="79" name="Oval 115"/>
            <p:cNvSpPr/>
            <p:nvPr/>
          </p:nvSpPr>
          <p:spPr>
            <a:xfrm>
              <a:off x="3592265" y="5656334"/>
              <a:ext cx="71422" cy="7146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80" name="Gruppierung 116"/>
          <p:cNvGrpSpPr>
            <a:grpSpLocks/>
          </p:cNvGrpSpPr>
          <p:nvPr/>
        </p:nvGrpSpPr>
        <p:grpSpPr bwMode="auto">
          <a:xfrm>
            <a:off x="3444875" y="2784475"/>
            <a:ext cx="792163" cy="169863"/>
            <a:chOff x="2990899" y="5404950"/>
            <a:chExt cx="792000" cy="170425"/>
          </a:xfrm>
        </p:grpSpPr>
        <p:sp>
          <p:nvSpPr>
            <p:cNvPr id="81" name="Textfeld 117"/>
            <p:cNvSpPr txBox="1">
              <a:spLocks noChangeArrowheads="1"/>
            </p:cNvSpPr>
            <p:nvPr/>
          </p:nvSpPr>
          <p:spPr bwMode="auto">
            <a:xfrm>
              <a:off x="2990899" y="54673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Tunis</a:t>
              </a:r>
            </a:p>
          </p:txBody>
        </p:sp>
        <p:sp>
          <p:nvSpPr>
            <p:cNvPr id="82" name="Oval 118"/>
            <p:cNvSpPr/>
            <p:nvPr/>
          </p:nvSpPr>
          <p:spPr>
            <a:xfrm>
              <a:off x="3652751" y="5404950"/>
              <a:ext cx="73010" cy="7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83" name="Gruppierung 119"/>
          <p:cNvGrpSpPr>
            <a:grpSpLocks/>
          </p:cNvGrpSpPr>
          <p:nvPr/>
        </p:nvGrpSpPr>
        <p:grpSpPr bwMode="auto">
          <a:xfrm>
            <a:off x="3792538" y="3708400"/>
            <a:ext cx="863600" cy="107950"/>
            <a:chOff x="2904441" y="5537225"/>
            <a:chExt cx="864000" cy="108000"/>
          </a:xfrm>
        </p:grpSpPr>
        <p:sp>
          <p:nvSpPr>
            <p:cNvPr id="84" name="Textfeld 120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Accra</a:t>
              </a:r>
            </a:p>
          </p:txBody>
        </p:sp>
        <p:sp>
          <p:nvSpPr>
            <p:cNvPr id="85" name="Oval 121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86" name="Gruppierung 122"/>
          <p:cNvGrpSpPr>
            <a:grpSpLocks/>
          </p:cNvGrpSpPr>
          <p:nvPr/>
        </p:nvGrpSpPr>
        <p:grpSpPr bwMode="auto">
          <a:xfrm>
            <a:off x="4146550" y="3790950"/>
            <a:ext cx="865188" cy="107950"/>
            <a:chOff x="2904441" y="5537225"/>
            <a:chExt cx="864000" cy="108000"/>
          </a:xfrm>
        </p:grpSpPr>
        <p:sp>
          <p:nvSpPr>
            <p:cNvPr id="87" name="Textfeld 123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 smtClean="0">
                  <a:solidFill>
                    <a:schemeClr val="tx2"/>
                  </a:solidFill>
                </a:rPr>
                <a:t>Yaoundé</a:t>
              </a:r>
              <a:endParaRPr lang="de-DE" sz="800" dirty="0">
                <a:solidFill>
                  <a:schemeClr val="tx2"/>
                </a:solidFill>
              </a:endParaRPr>
            </a:p>
          </p:txBody>
        </p:sp>
        <p:sp>
          <p:nvSpPr>
            <p:cNvPr id="88" name="Oval 124"/>
            <p:cNvSpPr/>
            <p:nvPr/>
          </p:nvSpPr>
          <p:spPr>
            <a:xfrm>
              <a:off x="2904441" y="5557873"/>
              <a:ext cx="7134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89" name="Gruppierung 10"/>
          <p:cNvGrpSpPr/>
          <p:nvPr/>
        </p:nvGrpSpPr>
        <p:grpSpPr>
          <a:xfrm>
            <a:off x="4910138" y="3914775"/>
            <a:ext cx="865187" cy="107950"/>
            <a:chOff x="4910138" y="3914775"/>
            <a:chExt cx="865187" cy="107950"/>
          </a:xfrm>
        </p:grpSpPr>
        <p:sp>
          <p:nvSpPr>
            <p:cNvPr id="90" name="Textfeld 126"/>
            <p:cNvSpPr txBox="1">
              <a:spLocks noChangeArrowheads="1"/>
            </p:cNvSpPr>
            <p:nvPr/>
          </p:nvSpPr>
          <p:spPr bwMode="auto">
            <a:xfrm>
              <a:off x="4982237" y="3914775"/>
              <a:ext cx="79308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/>
                <a:t>Nairobi</a:t>
              </a:r>
            </a:p>
          </p:txBody>
        </p:sp>
        <p:sp>
          <p:nvSpPr>
            <p:cNvPr id="91" name="Oval 127"/>
            <p:cNvSpPr/>
            <p:nvPr/>
          </p:nvSpPr>
          <p:spPr bwMode="auto">
            <a:xfrm>
              <a:off x="4910138" y="3935413"/>
              <a:ext cx="71437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uppierung 128"/>
          <p:cNvGrpSpPr>
            <a:grpSpLocks/>
          </p:cNvGrpSpPr>
          <p:nvPr/>
        </p:nvGrpSpPr>
        <p:grpSpPr bwMode="auto">
          <a:xfrm>
            <a:off x="3732213" y="2655888"/>
            <a:ext cx="842962" cy="127000"/>
            <a:chOff x="2990899" y="5448400"/>
            <a:chExt cx="842343" cy="126975"/>
          </a:xfrm>
        </p:grpSpPr>
        <p:sp>
          <p:nvSpPr>
            <p:cNvPr id="93" name="Textfeld 129"/>
            <p:cNvSpPr txBox="1">
              <a:spLocks noChangeArrowheads="1"/>
            </p:cNvSpPr>
            <p:nvPr/>
          </p:nvSpPr>
          <p:spPr bwMode="auto">
            <a:xfrm>
              <a:off x="2990899" y="54673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Athen</a:t>
              </a:r>
            </a:p>
          </p:txBody>
        </p:sp>
        <p:sp>
          <p:nvSpPr>
            <p:cNvPr id="94" name="Oval 130"/>
            <p:cNvSpPr/>
            <p:nvPr/>
          </p:nvSpPr>
          <p:spPr>
            <a:xfrm>
              <a:off x="3761857" y="5448400"/>
              <a:ext cx="71385" cy="7142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95" name="Gruppierung 132"/>
          <p:cNvGrpSpPr>
            <a:grpSpLocks/>
          </p:cNvGrpSpPr>
          <p:nvPr/>
        </p:nvGrpSpPr>
        <p:grpSpPr bwMode="auto">
          <a:xfrm>
            <a:off x="3917950" y="2462213"/>
            <a:ext cx="792163" cy="166687"/>
            <a:chOff x="2990899" y="5408125"/>
            <a:chExt cx="792000" cy="167250"/>
          </a:xfrm>
        </p:grpSpPr>
        <p:sp>
          <p:nvSpPr>
            <p:cNvPr id="96" name="Textfeld 133"/>
            <p:cNvSpPr txBox="1">
              <a:spLocks noChangeArrowheads="1"/>
            </p:cNvSpPr>
            <p:nvPr/>
          </p:nvSpPr>
          <p:spPr bwMode="auto">
            <a:xfrm>
              <a:off x="2990899" y="54673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Belgrad</a:t>
              </a:r>
            </a:p>
          </p:txBody>
        </p:sp>
        <p:sp>
          <p:nvSpPr>
            <p:cNvPr id="97" name="Oval 134"/>
            <p:cNvSpPr/>
            <p:nvPr/>
          </p:nvSpPr>
          <p:spPr>
            <a:xfrm>
              <a:off x="3490859" y="5408125"/>
              <a:ext cx="71422" cy="716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98" name="Gruppierung 136"/>
          <p:cNvGrpSpPr>
            <a:grpSpLocks/>
          </p:cNvGrpSpPr>
          <p:nvPr/>
        </p:nvGrpSpPr>
        <p:grpSpPr bwMode="auto">
          <a:xfrm>
            <a:off x="4678363" y="2527300"/>
            <a:ext cx="822325" cy="161925"/>
            <a:chOff x="2946507" y="5537225"/>
            <a:chExt cx="821934" cy="162000"/>
          </a:xfrm>
        </p:grpSpPr>
        <p:sp>
          <p:nvSpPr>
            <p:cNvPr id="99" name="Textfeld 137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Istanbul</a:t>
              </a:r>
            </a:p>
          </p:txBody>
        </p:sp>
        <p:sp>
          <p:nvSpPr>
            <p:cNvPr id="100" name="Oval 138"/>
            <p:cNvSpPr/>
            <p:nvPr/>
          </p:nvSpPr>
          <p:spPr>
            <a:xfrm>
              <a:off x="2946507" y="5627755"/>
              <a:ext cx="71403" cy="7147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1" name="Gruppierung 139"/>
          <p:cNvGrpSpPr>
            <a:grpSpLocks/>
          </p:cNvGrpSpPr>
          <p:nvPr/>
        </p:nvGrpSpPr>
        <p:grpSpPr bwMode="auto">
          <a:xfrm>
            <a:off x="4260850" y="2643188"/>
            <a:ext cx="792163" cy="153987"/>
            <a:chOff x="2990899" y="5420825"/>
            <a:chExt cx="792000" cy="154550"/>
          </a:xfrm>
        </p:grpSpPr>
        <p:sp>
          <p:nvSpPr>
            <p:cNvPr id="102" name="Textfeld 140"/>
            <p:cNvSpPr txBox="1">
              <a:spLocks noChangeArrowheads="1"/>
            </p:cNvSpPr>
            <p:nvPr/>
          </p:nvSpPr>
          <p:spPr bwMode="auto">
            <a:xfrm>
              <a:off x="2990899" y="54673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Ankara</a:t>
              </a:r>
            </a:p>
          </p:txBody>
        </p:sp>
        <p:sp>
          <p:nvSpPr>
            <p:cNvPr id="103" name="Oval 141"/>
            <p:cNvSpPr/>
            <p:nvPr/>
          </p:nvSpPr>
          <p:spPr>
            <a:xfrm>
              <a:off x="3595613" y="5420825"/>
              <a:ext cx="73010" cy="716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4" name="Gruppierung 143"/>
          <p:cNvGrpSpPr>
            <a:grpSpLocks/>
          </p:cNvGrpSpPr>
          <p:nvPr/>
        </p:nvGrpSpPr>
        <p:grpSpPr bwMode="auto">
          <a:xfrm>
            <a:off x="4203697" y="3622675"/>
            <a:ext cx="838204" cy="107950"/>
            <a:chOff x="2990895" y="5467375"/>
            <a:chExt cx="838911" cy="108000"/>
          </a:xfrm>
        </p:grpSpPr>
        <p:sp>
          <p:nvSpPr>
            <p:cNvPr id="105" name="Textfeld 144"/>
            <p:cNvSpPr txBox="1">
              <a:spLocks noChangeArrowheads="1"/>
            </p:cNvSpPr>
            <p:nvPr/>
          </p:nvSpPr>
          <p:spPr bwMode="auto">
            <a:xfrm>
              <a:off x="2990895" y="54673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 smtClean="0">
                  <a:solidFill>
                    <a:schemeClr val="tx2"/>
                  </a:solidFill>
                </a:rPr>
                <a:t>Addis Abeba</a:t>
              </a:r>
              <a:endParaRPr lang="de-DE" sz="800" dirty="0">
                <a:solidFill>
                  <a:schemeClr val="tx2"/>
                </a:solidFill>
              </a:endParaRPr>
            </a:p>
          </p:txBody>
        </p:sp>
        <p:sp>
          <p:nvSpPr>
            <p:cNvPr id="106" name="Oval 145"/>
            <p:cNvSpPr/>
            <p:nvPr/>
          </p:nvSpPr>
          <p:spPr>
            <a:xfrm>
              <a:off x="3758309" y="5503904"/>
              <a:ext cx="71497" cy="7147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07" name="Gruppierung 146"/>
          <p:cNvGrpSpPr>
            <a:grpSpLocks/>
          </p:cNvGrpSpPr>
          <p:nvPr/>
        </p:nvGrpSpPr>
        <p:grpSpPr bwMode="auto">
          <a:xfrm>
            <a:off x="4837113" y="2962275"/>
            <a:ext cx="795337" cy="179388"/>
            <a:chOff x="2761741" y="5070525"/>
            <a:chExt cx="796282" cy="180050"/>
          </a:xfrm>
        </p:grpSpPr>
        <p:sp>
          <p:nvSpPr>
            <p:cNvPr id="108" name="Textfeld 147"/>
            <p:cNvSpPr txBox="1">
              <a:spLocks noChangeArrowheads="1"/>
            </p:cNvSpPr>
            <p:nvPr/>
          </p:nvSpPr>
          <p:spPr bwMode="auto">
            <a:xfrm>
              <a:off x="2766023" y="51425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Ostjerusalem</a:t>
              </a:r>
            </a:p>
          </p:txBody>
        </p:sp>
        <p:sp>
          <p:nvSpPr>
            <p:cNvPr id="109" name="Oval 148"/>
            <p:cNvSpPr/>
            <p:nvPr/>
          </p:nvSpPr>
          <p:spPr>
            <a:xfrm>
              <a:off x="2761741" y="5070525"/>
              <a:ext cx="71522" cy="7170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10" name="Gruppierung 149"/>
          <p:cNvGrpSpPr>
            <a:grpSpLocks/>
          </p:cNvGrpSpPr>
          <p:nvPr/>
        </p:nvGrpSpPr>
        <p:grpSpPr bwMode="auto">
          <a:xfrm>
            <a:off x="4621213" y="3168650"/>
            <a:ext cx="863600" cy="107950"/>
            <a:chOff x="2976441" y="5683275"/>
            <a:chExt cx="864000" cy="108000"/>
          </a:xfrm>
        </p:grpSpPr>
        <p:sp>
          <p:nvSpPr>
            <p:cNvPr id="111" name="Textfeld 150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Abu Dhabi</a:t>
              </a:r>
            </a:p>
          </p:txBody>
        </p:sp>
        <p:sp>
          <p:nvSpPr>
            <p:cNvPr id="112" name="Oval 151"/>
            <p:cNvSpPr/>
            <p:nvPr/>
          </p:nvSpPr>
          <p:spPr>
            <a:xfrm>
              <a:off x="3768970" y="5703923"/>
              <a:ext cx="71471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13" name="Gruppierung 154"/>
          <p:cNvGrpSpPr>
            <a:grpSpLocks/>
          </p:cNvGrpSpPr>
          <p:nvPr/>
        </p:nvGrpSpPr>
        <p:grpSpPr bwMode="auto">
          <a:xfrm>
            <a:off x="4906963" y="2919413"/>
            <a:ext cx="865187" cy="107950"/>
            <a:chOff x="2904441" y="5537225"/>
            <a:chExt cx="864000" cy="108000"/>
          </a:xfrm>
        </p:grpSpPr>
        <p:sp>
          <p:nvSpPr>
            <p:cNvPr id="114" name="Textfeld 155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Amman</a:t>
              </a:r>
            </a:p>
          </p:txBody>
        </p:sp>
        <p:sp>
          <p:nvSpPr>
            <p:cNvPr id="115" name="Oval 156"/>
            <p:cNvSpPr/>
            <p:nvPr/>
          </p:nvSpPr>
          <p:spPr>
            <a:xfrm>
              <a:off x="2904441" y="5557872"/>
              <a:ext cx="71339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16" name="Gruppierung 157"/>
          <p:cNvGrpSpPr>
            <a:grpSpLocks/>
          </p:cNvGrpSpPr>
          <p:nvPr/>
        </p:nvGrpSpPr>
        <p:grpSpPr bwMode="auto">
          <a:xfrm>
            <a:off x="4567238" y="2624138"/>
            <a:ext cx="790575" cy="136525"/>
            <a:chOff x="2976441" y="5654675"/>
            <a:chExt cx="792000" cy="136600"/>
          </a:xfrm>
        </p:grpSpPr>
        <p:sp>
          <p:nvSpPr>
            <p:cNvPr id="117" name="Textfeld 158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Eriwan</a:t>
              </a:r>
            </a:p>
          </p:txBody>
        </p:sp>
        <p:sp>
          <p:nvSpPr>
            <p:cNvPr id="118" name="Oval 159"/>
            <p:cNvSpPr/>
            <p:nvPr/>
          </p:nvSpPr>
          <p:spPr>
            <a:xfrm>
              <a:off x="3552152" y="5654675"/>
              <a:ext cx="73157" cy="714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19" name="Gruppierung 160"/>
          <p:cNvGrpSpPr>
            <a:grpSpLocks/>
          </p:cNvGrpSpPr>
          <p:nvPr/>
        </p:nvGrpSpPr>
        <p:grpSpPr bwMode="auto">
          <a:xfrm>
            <a:off x="5011737" y="2773363"/>
            <a:ext cx="301625" cy="163512"/>
            <a:chOff x="3466878" y="5627300"/>
            <a:chExt cx="301563" cy="163975"/>
          </a:xfrm>
        </p:grpSpPr>
        <p:sp>
          <p:nvSpPr>
            <p:cNvPr id="120" name="Textfeld 161"/>
            <p:cNvSpPr txBox="1">
              <a:spLocks noChangeArrowheads="1"/>
            </p:cNvSpPr>
            <p:nvPr/>
          </p:nvSpPr>
          <p:spPr bwMode="auto">
            <a:xfrm>
              <a:off x="3466878" y="5683275"/>
              <a:ext cx="301563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>
                  <a:solidFill>
                    <a:schemeClr val="tx2"/>
                  </a:solidFill>
                </a:rPr>
                <a:t>Erbil</a:t>
              </a:r>
            </a:p>
          </p:txBody>
        </p:sp>
        <p:sp>
          <p:nvSpPr>
            <p:cNvPr id="121" name="Oval 162"/>
            <p:cNvSpPr/>
            <p:nvPr/>
          </p:nvSpPr>
          <p:spPr>
            <a:xfrm>
              <a:off x="3576393" y="5627300"/>
              <a:ext cx="71423" cy="7163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22" name="Gruppierung 163"/>
          <p:cNvGrpSpPr>
            <a:grpSpLocks/>
          </p:cNvGrpSpPr>
          <p:nvPr/>
        </p:nvGrpSpPr>
        <p:grpSpPr bwMode="auto">
          <a:xfrm>
            <a:off x="5099050" y="2436813"/>
            <a:ext cx="790575" cy="193675"/>
            <a:chOff x="2976441" y="5537225"/>
            <a:chExt cx="792000" cy="194727"/>
          </a:xfrm>
        </p:grpSpPr>
        <p:sp>
          <p:nvSpPr>
            <p:cNvPr id="123" name="Textfeld 164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Tiflis</a:t>
              </a:r>
            </a:p>
          </p:txBody>
        </p:sp>
        <p:sp>
          <p:nvSpPr>
            <p:cNvPr id="124" name="Oval 165"/>
            <p:cNvSpPr/>
            <p:nvPr/>
          </p:nvSpPr>
          <p:spPr>
            <a:xfrm>
              <a:off x="3038466" y="5660126"/>
              <a:ext cx="71566" cy="7182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25" name="Gruppierung 166"/>
          <p:cNvGrpSpPr>
            <a:grpSpLocks/>
          </p:cNvGrpSpPr>
          <p:nvPr/>
        </p:nvGrpSpPr>
        <p:grpSpPr bwMode="auto">
          <a:xfrm>
            <a:off x="6081713" y="2479675"/>
            <a:ext cx="393700" cy="107950"/>
            <a:chOff x="2904441" y="5537225"/>
            <a:chExt cx="393160" cy="108000"/>
          </a:xfrm>
        </p:grpSpPr>
        <p:sp>
          <p:nvSpPr>
            <p:cNvPr id="126" name="Textfeld 167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32116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Almaty</a:t>
              </a:r>
            </a:p>
          </p:txBody>
        </p:sp>
        <p:sp>
          <p:nvSpPr>
            <p:cNvPr id="127" name="Oval 168"/>
            <p:cNvSpPr/>
            <p:nvPr/>
          </p:nvSpPr>
          <p:spPr>
            <a:xfrm>
              <a:off x="2904441" y="5557873"/>
              <a:ext cx="71339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28" name="Gruppierung 169"/>
          <p:cNvGrpSpPr>
            <a:grpSpLocks/>
          </p:cNvGrpSpPr>
          <p:nvPr/>
        </p:nvGrpSpPr>
        <p:grpSpPr bwMode="auto">
          <a:xfrm>
            <a:off x="5275263" y="2597150"/>
            <a:ext cx="393700" cy="107950"/>
            <a:chOff x="2904441" y="5537225"/>
            <a:chExt cx="393160" cy="108000"/>
          </a:xfrm>
        </p:grpSpPr>
        <p:sp>
          <p:nvSpPr>
            <p:cNvPr id="129" name="Textfeld 170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32116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Baku</a:t>
              </a:r>
            </a:p>
          </p:txBody>
        </p:sp>
        <p:sp>
          <p:nvSpPr>
            <p:cNvPr id="130" name="Oval 171"/>
            <p:cNvSpPr/>
            <p:nvPr/>
          </p:nvSpPr>
          <p:spPr>
            <a:xfrm>
              <a:off x="2904441" y="5557873"/>
              <a:ext cx="71339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31" name="Gruppierung 173"/>
          <p:cNvGrpSpPr>
            <a:grpSpLocks/>
          </p:cNvGrpSpPr>
          <p:nvPr/>
        </p:nvGrpSpPr>
        <p:grpSpPr bwMode="auto">
          <a:xfrm>
            <a:off x="5348288" y="2770188"/>
            <a:ext cx="454025" cy="136525"/>
            <a:chOff x="2956723" y="5537225"/>
            <a:chExt cx="453452" cy="135600"/>
          </a:xfrm>
        </p:grpSpPr>
        <p:sp>
          <p:nvSpPr>
            <p:cNvPr id="132" name="Textfeld 174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433734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 smtClean="0">
                  <a:solidFill>
                    <a:schemeClr val="tx2"/>
                  </a:solidFill>
                </a:rPr>
                <a:t>Teheran</a:t>
              </a:r>
              <a:endParaRPr lang="de-DE" sz="800" dirty="0">
                <a:solidFill>
                  <a:schemeClr val="tx2"/>
                </a:solidFill>
              </a:endParaRPr>
            </a:p>
          </p:txBody>
        </p:sp>
        <p:sp>
          <p:nvSpPr>
            <p:cNvPr id="133" name="Oval 175"/>
            <p:cNvSpPr/>
            <p:nvPr/>
          </p:nvSpPr>
          <p:spPr>
            <a:xfrm>
              <a:off x="2956723" y="5600295"/>
              <a:ext cx="71347" cy="7253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34" name="Gruppierung 176"/>
          <p:cNvGrpSpPr>
            <a:grpSpLocks/>
          </p:cNvGrpSpPr>
          <p:nvPr/>
        </p:nvGrpSpPr>
        <p:grpSpPr bwMode="auto">
          <a:xfrm>
            <a:off x="5976938" y="2538413"/>
            <a:ext cx="368300" cy="138112"/>
            <a:chOff x="2929000" y="5506527"/>
            <a:chExt cx="368601" cy="138698"/>
          </a:xfrm>
        </p:grpSpPr>
        <p:sp>
          <p:nvSpPr>
            <p:cNvPr id="135" name="Textfeld 177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32116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Bischkek</a:t>
              </a:r>
            </a:p>
          </p:txBody>
        </p:sp>
        <p:sp>
          <p:nvSpPr>
            <p:cNvPr id="136" name="Oval 178"/>
            <p:cNvSpPr/>
            <p:nvPr/>
          </p:nvSpPr>
          <p:spPr>
            <a:xfrm>
              <a:off x="2929000" y="5506527"/>
              <a:ext cx="71495" cy="717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37" name="Gruppierung 179"/>
          <p:cNvGrpSpPr>
            <a:grpSpLocks/>
          </p:cNvGrpSpPr>
          <p:nvPr/>
        </p:nvGrpSpPr>
        <p:grpSpPr bwMode="auto">
          <a:xfrm>
            <a:off x="5191125" y="2481263"/>
            <a:ext cx="792163" cy="182562"/>
            <a:chOff x="2990899" y="5467375"/>
            <a:chExt cx="792000" cy="181998"/>
          </a:xfrm>
        </p:grpSpPr>
        <p:sp>
          <p:nvSpPr>
            <p:cNvPr id="138" name="Textfeld 180"/>
            <p:cNvSpPr txBox="1">
              <a:spLocks noChangeArrowheads="1"/>
            </p:cNvSpPr>
            <p:nvPr/>
          </p:nvSpPr>
          <p:spPr bwMode="auto">
            <a:xfrm>
              <a:off x="2990899" y="54673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Taschkent</a:t>
              </a:r>
            </a:p>
          </p:txBody>
        </p:sp>
        <p:sp>
          <p:nvSpPr>
            <p:cNvPr id="139" name="Oval 181"/>
            <p:cNvSpPr/>
            <p:nvPr/>
          </p:nvSpPr>
          <p:spPr>
            <a:xfrm>
              <a:off x="3670209" y="5578157"/>
              <a:ext cx="71423" cy="7121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40" name="Gruppierung 182"/>
          <p:cNvGrpSpPr>
            <a:grpSpLocks/>
          </p:cNvGrpSpPr>
          <p:nvPr/>
        </p:nvGrpSpPr>
        <p:grpSpPr bwMode="auto">
          <a:xfrm>
            <a:off x="5854700" y="2681288"/>
            <a:ext cx="863600" cy="107950"/>
            <a:chOff x="2904441" y="5537225"/>
            <a:chExt cx="864000" cy="108000"/>
          </a:xfrm>
        </p:grpSpPr>
        <p:sp>
          <p:nvSpPr>
            <p:cNvPr id="141" name="Textfeld 183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Duschanbe</a:t>
              </a:r>
            </a:p>
          </p:txBody>
        </p:sp>
        <p:sp>
          <p:nvSpPr>
            <p:cNvPr id="142" name="Oval 184"/>
            <p:cNvSpPr/>
            <p:nvPr/>
          </p:nvSpPr>
          <p:spPr>
            <a:xfrm>
              <a:off x="2904441" y="5557872"/>
              <a:ext cx="71471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43" name="Gruppierung 189"/>
          <p:cNvGrpSpPr>
            <a:grpSpLocks/>
          </p:cNvGrpSpPr>
          <p:nvPr/>
        </p:nvGrpSpPr>
        <p:grpSpPr bwMode="auto">
          <a:xfrm>
            <a:off x="5954713" y="2838450"/>
            <a:ext cx="863600" cy="107950"/>
            <a:chOff x="2904441" y="5537225"/>
            <a:chExt cx="864000" cy="108000"/>
          </a:xfrm>
        </p:grpSpPr>
        <p:sp>
          <p:nvSpPr>
            <p:cNvPr id="144" name="Textfeld 190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 smtClean="0">
                  <a:solidFill>
                    <a:schemeClr val="tx2"/>
                  </a:solidFill>
                </a:rPr>
                <a:t>Islamabad</a:t>
              </a:r>
              <a:endParaRPr lang="de-DE" sz="800" dirty="0">
                <a:solidFill>
                  <a:schemeClr val="tx2"/>
                </a:solidFill>
              </a:endParaRPr>
            </a:p>
          </p:txBody>
        </p:sp>
        <p:sp>
          <p:nvSpPr>
            <p:cNvPr id="145" name="Oval 191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46" name="Gruppierung 192"/>
          <p:cNvGrpSpPr>
            <a:grpSpLocks/>
          </p:cNvGrpSpPr>
          <p:nvPr/>
        </p:nvGrpSpPr>
        <p:grpSpPr bwMode="auto">
          <a:xfrm>
            <a:off x="5570538" y="2832100"/>
            <a:ext cx="395287" cy="169863"/>
            <a:chOff x="3386899" y="5404950"/>
            <a:chExt cx="396000" cy="170425"/>
          </a:xfrm>
        </p:grpSpPr>
        <p:sp>
          <p:nvSpPr>
            <p:cNvPr id="147" name="Textfeld 193"/>
            <p:cNvSpPr txBox="1">
              <a:spLocks noChangeArrowheads="1"/>
            </p:cNvSpPr>
            <p:nvPr/>
          </p:nvSpPr>
          <p:spPr bwMode="auto">
            <a:xfrm>
              <a:off x="3386899" y="5467375"/>
              <a:ext cx="396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Kabul</a:t>
              </a:r>
            </a:p>
          </p:txBody>
        </p:sp>
        <p:sp>
          <p:nvSpPr>
            <p:cNvPr id="148" name="Oval 194"/>
            <p:cNvSpPr/>
            <p:nvPr/>
          </p:nvSpPr>
          <p:spPr>
            <a:xfrm>
              <a:off x="3654080" y="5404950"/>
              <a:ext cx="71566" cy="716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49" name="Gruppierung 195"/>
          <p:cNvGrpSpPr>
            <a:grpSpLocks/>
          </p:cNvGrpSpPr>
          <p:nvPr/>
        </p:nvGrpSpPr>
        <p:grpSpPr bwMode="auto">
          <a:xfrm>
            <a:off x="5230813" y="3351213"/>
            <a:ext cx="865187" cy="107950"/>
            <a:chOff x="2976441" y="5683275"/>
            <a:chExt cx="864000" cy="108000"/>
          </a:xfrm>
        </p:grpSpPr>
        <p:sp>
          <p:nvSpPr>
            <p:cNvPr id="150" name="Textfeld 196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Pune</a:t>
              </a:r>
            </a:p>
          </p:txBody>
        </p:sp>
        <p:sp>
          <p:nvSpPr>
            <p:cNvPr id="151" name="Oval 197"/>
            <p:cNvSpPr/>
            <p:nvPr/>
          </p:nvSpPr>
          <p:spPr>
            <a:xfrm>
              <a:off x="3769102" y="5703922"/>
              <a:ext cx="71339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52" name="Gruppierung 198"/>
          <p:cNvGrpSpPr>
            <a:grpSpLocks/>
          </p:cNvGrpSpPr>
          <p:nvPr/>
        </p:nvGrpSpPr>
        <p:grpSpPr bwMode="auto">
          <a:xfrm>
            <a:off x="6157913" y="3421063"/>
            <a:ext cx="863600" cy="107950"/>
            <a:chOff x="2904441" y="5537225"/>
            <a:chExt cx="864000" cy="108000"/>
          </a:xfrm>
        </p:grpSpPr>
        <p:sp>
          <p:nvSpPr>
            <p:cNvPr id="153" name="Textfeld 199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Chennai</a:t>
              </a:r>
            </a:p>
          </p:txBody>
        </p:sp>
        <p:sp>
          <p:nvSpPr>
            <p:cNvPr id="154" name="Oval 200"/>
            <p:cNvSpPr/>
            <p:nvPr/>
          </p:nvSpPr>
          <p:spPr>
            <a:xfrm>
              <a:off x="2904441" y="5557872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55" name="Gruppierung 9"/>
          <p:cNvGrpSpPr/>
          <p:nvPr/>
        </p:nvGrpSpPr>
        <p:grpSpPr>
          <a:xfrm>
            <a:off x="6081713" y="3013075"/>
            <a:ext cx="865187" cy="107950"/>
            <a:chOff x="6081713" y="3013075"/>
            <a:chExt cx="865187" cy="107950"/>
          </a:xfrm>
        </p:grpSpPr>
        <p:sp>
          <p:nvSpPr>
            <p:cNvPr id="156" name="Textfeld 188"/>
            <p:cNvSpPr txBox="1">
              <a:spLocks noChangeArrowheads="1"/>
            </p:cNvSpPr>
            <p:nvPr/>
          </p:nvSpPr>
          <p:spPr bwMode="auto">
            <a:xfrm>
              <a:off x="6153812" y="3013075"/>
              <a:ext cx="79308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/>
                <a:t>Neu Delhi</a:t>
              </a:r>
            </a:p>
          </p:txBody>
        </p:sp>
        <p:sp>
          <p:nvSpPr>
            <p:cNvPr id="157" name="Oval 201"/>
            <p:cNvSpPr/>
            <p:nvPr/>
          </p:nvSpPr>
          <p:spPr bwMode="auto">
            <a:xfrm>
              <a:off x="6081713" y="3033713"/>
              <a:ext cx="71437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Gruppierung 4"/>
          <p:cNvGrpSpPr/>
          <p:nvPr/>
        </p:nvGrpSpPr>
        <p:grpSpPr>
          <a:xfrm>
            <a:off x="7913688" y="2784475"/>
            <a:ext cx="865187" cy="107950"/>
            <a:chOff x="7913688" y="2784475"/>
            <a:chExt cx="865187" cy="107950"/>
          </a:xfrm>
        </p:grpSpPr>
        <p:sp>
          <p:nvSpPr>
            <p:cNvPr id="159" name="Textfeld 203"/>
            <p:cNvSpPr txBox="1">
              <a:spLocks noChangeArrowheads="1"/>
            </p:cNvSpPr>
            <p:nvPr/>
          </p:nvSpPr>
          <p:spPr bwMode="auto">
            <a:xfrm>
              <a:off x="7985787" y="2784475"/>
              <a:ext cx="79308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/>
                <a:t>Tokio</a:t>
              </a:r>
            </a:p>
          </p:txBody>
        </p:sp>
        <p:sp>
          <p:nvSpPr>
            <p:cNvPr id="160" name="Oval 204"/>
            <p:cNvSpPr/>
            <p:nvPr/>
          </p:nvSpPr>
          <p:spPr bwMode="auto">
            <a:xfrm>
              <a:off x="7913688" y="2805113"/>
              <a:ext cx="71437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Gruppierung 3"/>
          <p:cNvGrpSpPr/>
          <p:nvPr/>
        </p:nvGrpSpPr>
        <p:grpSpPr>
          <a:xfrm>
            <a:off x="6472238" y="2667000"/>
            <a:ext cx="847725" cy="107950"/>
            <a:chOff x="6472238" y="2667000"/>
            <a:chExt cx="847725" cy="107950"/>
          </a:xfrm>
        </p:grpSpPr>
        <p:sp>
          <p:nvSpPr>
            <p:cNvPr id="162" name="Textfeld 206"/>
            <p:cNvSpPr txBox="1">
              <a:spLocks noChangeArrowheads="1"/>
            </p:cNvSpPr>
            <p:nvPr/>
          </p:nvSpPr>
          <p:spPr bwMode="auto">
            <a:xfrm>
              <a:off x="6472238" y="2667000"/>
              <a:ext cx="792136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/>
                <a:t>Peking</a:t>
              </a:r>
            </a:p>
          </p:txBody>
        </p:sp>
        <p:sp>
          <p:nvSpPr>
            <p:cNvPr id="163" name="Oval 207"/>
            <p:cNvSpPr/>
            <p:nvPr/>
          </p:nvSpPr>
          <p:spPr bwMode="auto">
            <a:xfrm>
              <a:off x="7248525" y="2700338"/>
              <a:ext cx="71438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164" name="Gruppierung 208"/>
          <p:cNvGrpSpPr>
            <a:grpSpLocks/>
          </p:cNvGrpSpPr>
          <p:nvPr/>
        </p:nvGrpSpPr>
        <p:grpSpPr bwMode="auto">
          <a:xfrm>
            <a:off x="7367588" y="2930525"/>
            <a:ext cx="863600" cy="107950"/>
            <a:chOff x="2904441" y="5537225"/>
            <a:chExt cx="864000" cy="108000"/>
          </a:xfrm>
        </p:grpSpPr>
        <p:sp>
          <p:nvSpPr>
            <p:cNvPr id="165" name="Textfeld 209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Shanghai</a:t>
              </a:r>
            </a:p>
          </p:txBody>
        </p:sp>
        <p:sp>
          <p:nvSpPr>
            <p:cNvPr id="166" name="Oval 210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67" name="Gruppierung 211"/>
          <p:cNvGrpSpPr>
            <a:grpSpLocks/>
          </p:cNvGrpSpPr>
          <p:nvPr/>
        </p:nvGrpSpPr>
        <p:grpSpPr bwMode="auto">
          <a:xfrm>
            <a:off x="7504113" y="2625725"/>
            <a:ext cx="446087" cy="177800"/>
            <a:chOff x="2976441" y="5537225"/>
            <a:chExt cx="446834" cy="177800"/>
          </a:xfrm>
        </p:grpSpPr>
        <p:sp>
          <p:nvSpPr>
            <p:cNvPr id="168" name="Textfeld 212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446834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Seoul</a:t>
              </a:r>
            </a:p>
          </p:txBody>
        </p:sp>
        <p:sp>
          <p:nvSpPr>
            <p:cNvPr id="169" name="Oval 213"/>
            <p:cNvSpPr/>
            <p:nvPr/>
          </p:nvSpPr>
          <p:spPr>
            <a:xfrm>
              <a:off x="3047998" y="5643588"/>
              <a:ext cx="71558" cy="7143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70" name="Gruppierung 217"/>
          <p:cNvGrpSpPr>
            <a:grpSpLocks/>
          </p:cNvGrpSpPr>
          <p:nvPr/>
        </p:nvGrpSpPr>
        <p:grpSpPr bwMode="auto">
          <a:xfrm>
            <a:off x="7405688" y="3136900"/>
            <a:ext cx="863600" cy="107950"/>
            <a:chOff x="2904441" y="5537225"/>
            <a:chExt cx="864000" cy="108000"/>
          </a:xfrm>
        </p:grpSpPr>
        <p:sp>
          <p:nvSpPr>
            <p:cNvPr id="171" name="Textfeld 218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Taipei</a:t>
              </a:r>
            </a:p>
          </p:txBody>
        </p:sp>
        <p:sp>
          <p:nvSpPr>
            <p:cNvPr id="172" name="Oval 219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73" name="Gruppierung 220"/>
          <p:cNvGrpSpPr>
            <a:grpSpLocks/>
          </p:cNvGrpSpPr>
          <p:nvPr/>
        </p:nvGrpSpPr>
        <p:grpSpPr bwMode="auto">
          <a:xfrm>
            <a:off x="7097713" y="3236913"/>
            <a:ext cx="792162" cy="153987"/>
            <a:chOff x="2976441" y="5491700"/>
            <a:chExt cx="792000" cy="153525"/>
          </a:xfrm>
        </p:grpSpPr>
        <p:sp>
          <p:nvSpPr>
            <p:cNvPr id="174" name="Textfeld 221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Hongkong</a:t>
              </a:r>
            </a:p>
          </p:txBody>
        </p:sp>
        <p:sp>
          <p:nvSpPr>
            <p:cNvPr id="175" name="Oval 222"/>
            <p:cNvSpPr/>
            <p:nvPr/>
          </p:nvSpPr>
          <p:spPr>
            <a:xfrm>
              <a:off x="3089130" y="5491700"/>
              <a:ext cx="73010" cy="7122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76" name="Gruppierung 223"/>
          <p:cNvGrpSpPr>
            <a:grpSpLocks/>
          </p:cNvGrpSpPr>
          <p:nvPr/>
        </p:nvGrpSpPr>
        <p:grpSpPr bwMode="auto">
          <a:xfrm>
            <a:off x="6802438" y="3081338"/>
            <a:ext cx="603250" cy="184150"/>
            <a:chOff x="2976441" y="5537225"/>
            <a:chExt cx="602425" cy="183136"/>
          </a:xfrm>
        </p:grpSpPr>
        <p:sp>
          <p:nvSpPr>
            <p:cNvPr id="177" name="Textfeld 224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60242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Guangzhou</a:t>
              </a:r>
            </a:p>
          </p:txBody>
        </p:sp>
        <p:sp>
          <p:nvSpPr>
            <p:cNvPr id="178" name="Oval 225"/>
            <p:cNvSpPr/>
            <p:nvPr/>
          </p:nvSpPr>
          <p:spPr>
            <a:xfrm>
              <a:off x="3318872" y="5647738"/>
              <a:ext cx="72925" cy="7262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79" name="Gruppierung 2"/>
          <p:cNvGrpSpPr/>
          <p:nvPr/>
        </p:nvGrpSpPr>
        <p:grpSpPr>
          <a:xfrm>
            <a:off x="6148388" y="3252788"/>
            <a:ext cx="847725" cy="107950"/>
            <a:chOff x="6148388" y="3252788"/>
            <a:chExt cx="847725" cy="107950"/>
          </a:xfrm>
        </p:grpSpPr>
        <p:sp>
          <p:nvSpPr>
            <p:cNvPr id="180" name="Textfeld 227"/>
            <p:cNvSpPr txBox="1">
              <a:spLocks noChangeArrowheads="1"/>
            </p:cNvSpPr>
            <p:nvPr/>
          </p:nvSpPr>
          <p:spPr bwMode="auto">
            <a:xfrm>
              <a:off x="6148388" y="3252788"/>
              <a:ext cx="792136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/>
                <a:t>Hanoi</a:t>
              </a:r>
            </a:p>
          </p:txBody>
        </p:sp>
        <p:sp>
          <p:nvSpPr>
            <p:cNvPr id="181" name="Oval 228"/>
            <p:cNvSpPr/>
            <p:nvPr/>
          </p:nvSpPr>
          <p:spPr bwMode="auto">
            <a:xfrm>
              <a:off x="6924675" y="3286125"/>
              <a:ext cx="71438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182" name="Gruppierung 229"/>
          <p:cNvGrpSpPr>
            <a:grpSpLocks/>
          </p:cNvGrpSpPr>
          <p:nvPr/>
        </p:nvGrpSpPr>
        <p:grpSpPr bwMode="auto">
          <a:xfrm>
            <a:off x="6796088" y="3486150"/>
            <a:ext cx="863600" cy="107950"/>
            <a:chOff x="2904441" y="5537225"/>
            <a:chExt cx="864000" cy="108000"/>
          </a:xfrm>
        </p:grpSpPr>
        <p:sp>
          <p:nvSpPr>
            <p:cNvPr id="183" name="Textfeld 230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Bangkok</a:t>
              </a:r>
            </a:p>
          </p:txBody>
        </p:sp>
        <p:sp>
          <p:nvSpPr>
            <p:cNvPr id="184" name="Oval 231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85" name="Gruppierung 232"/>
          <p:cNvGrpSpPr>
            <a:grpSpLocks/>
          </p:cNvGrpSpPr>
          <p:nvPr/>
        </p:nvGrpSpPr>
        <p:grpSpPr bwMode="auto">
          <a:xfrm>
            <a:off x="6954838" y="3602038"/>
            <a:ext cx="863600" cy="107950"/>
            <a:chOff x="2904441" y="5537225"/>
            <a:chExt cx="864000" cy="108000"/>
          </a:xfrm>
        </p:grpSpPr>
        <p:sp>
          <p:nvSpPr>
            <p:cNvPr id="186" name="Textfeld 233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Ho-Chi-Minh-Stadt</a:t>
              </a:r>
            </a:p>
          </p:txBody>
        </p:sp>
        <p:sp>
          <p:nvSpPr>
            <p:cNvPr id="187" name="Oval 234"/>
            <p:cNvSpPr/>
            <p:nvPr/>
          </p:nvSpPr>
          <p:spPr>
            <a:xfrm>
              <a:off x="2904441" y="5557872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88" name="Gruppierung 235"/>
          <p:cNvGrpSpPr>
            <a:grpSpLocks/>
          </p:cNvGrpSpPr>
          <p:nvPr/>
        </p:nvGrpSpPr>
        <p:grpSpPr bwMode="auto">
          <a:xfrm>
            <a:off x="6818313" y="3736975"/>
            <a:ext cx="839787" cy="131763"/>
            <a:chOff x="2929252" y="5537225"/>
            <a:chExt cx="839189" cy="132350"/>
          </a:xfrm>
        </p:grpSpPr>
        <p:sp>
          <p:nvSpPr>
            <p:cNvPr id="189" name="Textfeld 236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Kuala Lumpur</a:t>
              </a:r>
            </a:p>
          </p:txBody>
        </p:sp>
        <p:sp>
          <p:nvSpPr>
            <p:cNvPr id="190" name="Oval 237"/>
            <p:cNvSpPr/>
            <p:nvPr/>
          </p:nvSpPr>
          <p:spPr>
            <a:xfrm>
              <a:off x="2929252" y="5597819"/>
              <a:ext cx="71386" cy="717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91" name="Gruppierung 238"/>
          <p:cNvGrpSpPr>
            <a:grpSpLocks/>
          </p:cNvGrpSpPr>
          <p:nvPr/>
        </p:nvGrpSpPr>
        <p:grpSpPr bwMode="auto">
          <a:xfrm>
            <a:off x="6067425" y="3840163"/>
            <a:ext cx="863600" cy="107950"/>
            <a:chOff x="2976441" y="5683275"/>
            <a:chExt cx="864000" cy="108000"/>
          </a:xfrm>
        </p:grpSpPr>
        <p:sp>
          <p:nvSpPr>
            <p:cNvPr id="192" name="Textfeld 239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>
                  <a:solidFill>
                    <a:schemeClr val="tx2"/>
                  </a:solidFill>
                </a:rPr>
                <a:t>Singapur</a:t>
              </a:r>
            </a:p>
          </p:txBody>
        </p:sp>
        <p:sp>
          <p:nvSpPr>
            <p:cNvPr id="193" name="Oval 240"/>
            <p:cNvSpPr/>
            <p:nvPr/>
          </p:nvSpPr>
          <p:spPr>
            <a:xfrm>
              <a:off x="3768971" y="5703922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94" name="Gruppierung 242"/>
          <p:cNvGrpSpPr>
            <a:grpSpLocks/>
          </p:cNvGrpSpPr>
          <p:nvPr/>
        </p:nvGrpSpPr>
        <p:grpSpPr bwMode="auto">
          <a:xfrm>
            <a:off x="8061325" y="4749800"/>
            <a:ext cx="792163" cy="196850"/>
            <a:chOff x="2976441" y="5537225"/>
            <a:chExt cx="792000" cy="195950"/>
          </a:xfrm>
        </p:grpSpPr>
        <p:sp>
          <p:nvSpPr>
            <p:cNvPr id="195" name="Textfeld 243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Sydney</a:t>
              </a:r>
            </a:p>
          </p:txBody>
        </p:sp>
        <p:sp>
          <p:nvSpPr>
            <p:cNvPr id="196" name="Oval 244"/>
            <p:cNvSpPr/>
            <p:nvPr/>
          </p:nvSpPr>
          <p:spPr>
            <a:xfrm>
              <a:off x="3216105" y="5660484"/>
              <a:ext cx="71422" cy="726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97" name="Gruppierung 12"/>
          <p:cNvGrpSpPr/>
          <p:nvPr/>
        </p:nvGrpSpPr>
        <p:grpSpPr>
          <a:xfrm>
            <a:off x="4233863" y="5543554"/>
            <a:ext cx="913866" cy="107950"/>
            <a:chOff x="4233863" y="5883275"/>
            <a:chExt cx="913866" cy="107950"/>
          </a:xfrm>
        </p:grpSpPr>
        <p:sp>
          <p:nvSpPr>
            <p:cNvPr id="198" name="Textfeld 215"/>
            <p:cNvSpPr txBox="1">
              <a:spLocks noChangeArrowheads="1"/>
            </p:cNvSpPr>
            <p:nvPr/>
          </p:nvSpPr>
          <p:spPr bwMode="auto">
            <a:xfrm>
              <a:off x="4356096" y="5883275"/>
              <a:ext cx="79163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>
                  <a:solidFill>
                    <a:schemeClr val="tx2"/>
                  </a:solidFill>
                </a:rPr>
                <a:t>Informationszentren</a:t>
              </a:r>
            </a:p>
          </p:txBody>
        </p:sp>
        <p:sp>
          <p:nvSpPr>
            <p:cNvPr id="199" name="Oval 216"/>
            <p:cNvSpPr/>
            <p:nvPr/>
          </p:nvSpPr>
          <p:spPr bwMode="auto">
            <a:xfrm>
              <a:off x="4233863" y="5903913"/>
              <a:ext cx="71437" cy="73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00" name="Gruppierung 11"/>
          <p:cNvGrpSpPr/>
          <p:nvPr/>
        </p:nvGrpSpPr>
        <p:grpSpPr>
          <a:xfrm>
            <a:off x="4233863" y="5320771"/>
            <a:ext cx="2163758" cy="107950"/>
            <a:chOff x="4233863" y="5521325"/>
            <a:chExt cx="2163758" cy="107950"/>
          </a:xfrm>
        </p:grpSpPr>
        <p:sp>
          <p:nvSpPr>
            <p:cNvPr id="201" name="Textfeld 250"/>
            <p:cNvSpPr txBox="1">
              <a:spLocks noChangeArrowheads="1"/>
            </p:cNvSpPr>
            <p:nvPr/>
          </p:nvSpPr>
          <p:spPr bwMode="auto">
            <a:xfrm>
              <a:off x="4356096" y="5521325"/>
              <a:ext cx="2041525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 smtClean="0"/>
                <a:t>Außenstellen, Zentrale </a:t>
              </a:r>
              <a:r>
                <a:rPr lang="de-DE" sz="800" dirty="0"/>
                <a:t>und Hauptstadtbüro</a:t>
              </a:r>
            </a:p>
          </p:txBody>
        </p:sp>
        <p:sp>
          <p:nvSpPr>
            <p:cNvPr id="202" name="Oval 251"/>
            <p:cNvSpPr/>
            <p:nvPr/>
          </p:nvSpPr>
          <p:spPr bwMode="auto">
            <a:xfrm>
              <a:off x="4233863" y="5541963"/>
              <a:ext cx="71437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03" name="Gruppierung 252"/>
          <p:cNvGrpSpPr>
            <a:grpSpLocks/>
          </p:cNvGrpSpPr>
          <p:nvPr/>
        </p:nvGrpSpPr>
        <p:grpSpPr bwMode="auto">
          <a:xfrm>
            <a:off x="3864503" y="2071688"/>
            <a:ext cx="321733" cy="180975"/>
            <a:chOff x="3446774" y="5683275"/>
            <a:chExt cx="321667" cy="180348"/>
          </a:xfrm>
        </p:grpSpPr>
        <p:sp>
          <p:nvSpPr>
            <p:cNvPr id="204" name="Textfeld 253"/>
            <p:cNvSpPr txBox="1">
              <a:spLocks noChangeArrowheads="1"/>
            </p:cNvSpPr>
            <p:nvPr/>
          </p:nvSpPr>
          <p:spPr bwMode="auto">
            <a:xfrm>
              <a:off x="3446774" y="5683275"/>
              <a:ext cx="321667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/>
                <a:t>Bonn</a:t>
              </a:r>
            </a:p>
          </p:txBody>
        </p:sp>
        <p:sp>
          <p:nvSpPr>
            <p:cNvPr id="205" name="Oval 254"/>
            <p:cNvSpPr/>
            <p:nvPr/>
          </p:nvSpPr>
          <p:spPr>
            <a:xfrm>
              <a:off x="3625595" y="5790851"/>
              <a:ext cx="71422" cy="727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06" name="Gruppierung 255"/>
          <p:cNvGrpSpPr>
            <a:grpSpLocks/>
          </p:cNvGrpSpPr>
          <p:nvPr/>
        </p:nvGrpSpPr>
        <p:grpSpPr bwMode="auto">
          <a:xfrm>
            <a:off x="4114800" y="1997075"/>
            <a:ext cx="322263" cy="176213"/>
            <a:chOff x="2976441" y="5683275"/>
            <a:chExt cx="322150" cy="176623"/>
          </a:xfrm>
        </p:grpSpPr>
        <p:sp>
          <p:nvSpPr>
            <p:cNvPr id="207" name="Textfeld 256"/>
            <p:cNvSpPr txBox="1">
              <a:spLocks noChangeArrowheads="1"/>
            </p:cNvSpPr>
            <p:nvPr/>
          </p:nvSpPr>
          <p:spPr bwMode="auto">
            <a:xfrm>
              <a:off x="2976441" y="5683275"/>
              <a:ext cx="32215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/>
                <a:t>Berlin</a:t>
              </a:r>
            </a:p>
          </p:txBody>
        </p:sp>
        <p:sp>
          <p:nvSpPr>
            <p:cNvPr id="208" name="Oval 257"/>
            <p:cNvSpPr/>
            <p:nvPr/>
          </p:nvSpPr>
          <p:spPr>
            <a:xfrm>
              <a:off x="3051028" y="5788294"/>
              <a:ext cx="71412" cy="7160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09" name="Gruppierung 258"/>
          <p:cNvGrpSpPr>
            <a:grpSpLocks/>
          </p:cNvGrpSpPr>
          <p:nvPr/>
        </p:nvGrpSpPr>
        <p:grpSpPr bwMode="auto">
          <a:xfrm>
            <a:off x="4643438" y="4689475"/>
            <a:ext cx="863600" cy="107950"/>
            <a:chOff x="2904441" y="5537225"/>
            <a:chExt cx="864000" cy="108000"/>
          </a:xfrm>
        </p:grpSpPr>
        <p:sp>
          <p:nvSpPr>
            <p:cNvPr id="210" name="Textfeld 259"/>
            <p:cNvSpPr txBox="1">
              <a:spLocks noChangeArrowheads="1"/>
            </p:cNvSpPr>
            <p:nvPr/>
          </p:nvSpPr>
          <p:spPr bwMode="auto">
            <a:xfrm>
              <a:off x="2976441" y="5537225"/>
              <a:ext cx="792000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>
                  <a:solidFill>
                    <a:schemeClr val="tx2"/>
                  </a:solidFill>
                </a:rPr>
                <a:t>Johannesburg</a:t>
              </a:r>
            </a:p>
          </p:txBody>
        </p:sp>
        <p:sp>
          <p:nvSpPr>
            <p:cNvPr id="211" name="Oval 260"/>
            <p:cNvSpPr/>
            <p:nvPr/>
          </p:nvSpPr>
          <p:spPr>
            <a:xfrm>
              <a:off x="2904441" y="5557873"/>
              <a:ext cx="71470" cy="7305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12" name="Gruppierung 8"/>
          <p:cNvGrpSpPr/>
          <p:nvPr/>
        </p:nvGrpSpPr>
        <p:grpSpPr>
          <a:xfrm>
            <a:off x="3946525" y="2968625"/>
            <a:ext cx="865188" cy="107950"/>
            <a:chOff x="3946525" y="2968625"/>
            <a:chExt cx="865188" cy="107950"/>
          </a:xfrm>
        </p:grpSpPr>
        <p:sp>
          <p:nvSpPr>
            <p:cNvPr id="213" name="Textfeld 263"/>
            <p:cNvSpPr txBox="1">
              <a:spLocks noChangeArrowheads="1"/>
            </p:cNvSpPr>
            <p:nvPr/>
          </p:nvSpPr>
          <p:spPr bwMode="auto">
            <a:xfrm>
              <a:off x="3946525" y="2968625"/>
              <a:ext cx="793089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/>
                <a:t>Kairo</a:t>
              </a:r>
            </a:p>
          </p:txBody>
        </p:sp>
        <p:sp>
          <p:nvSpPr>
            <p:cNvPr id="214" name="Oval 264"/>
            <p:cNvSpPr/>
            <p:nvPr/>
          </p:nvSpPr>
          <p:spPr bwMode="auto">
            <a:xfrm>
              <a:off x="4740275" y="2989263"/>
              <a:ext cx="71438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Gruppierung 7"/>
          <p:cNvGrpSpPr/>
          <p:nvPr/>
        </p:nvGrpSpPr>
        <p:grpSpPr>
          <a:xfrm>
            <a:off x="6197600" y="4087813"/>
            <a:ext cx="847725" cy="107950"/>
            <a:chOff x="6197600" y="4087813"/>
            <a:chExt cx="847725" cy="107950"/>
          </a:xfrm>
        </p:grpSpPr>
        <p:sp>
          <p:nvSpPr>
            <p:cNvPr id="216" name="Textfeld 266"/>
            <p:cNvSpPr txBox="1">
              <a:spLocks noChangeArrowheads="1"/>
            </p:cNvSpPr>
            <p:nvPr/>
          </p:nvSpPr>
          <p:spPr bwMode="auto">
            <a:xfrm>
              <a:off x="6197600" y="4087813"/>
              <a:ext cx="792136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/>
                <a:t>Jakarta</a:t>
              </a:r>
            </a:p>
          </p:txBody>
        </p:sp>
        <p:sp>
          <p:nvSpPr>
            <p:cNvPr id="217" name="Oval 267"/>
            <p:cNvSpPr/>
            <p:nvPr/>
          </p:nvSpPr>
          <p:spPr bwMode="auto">
            <a:xfrm>
              <a:off x="6973888" y="4121150"/>
              <a:ext cx="71437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218" name="Gruppierung 227"/>
          <p:cNvGrpSpPr/>
          <p:nvPr/>
        </p:nvGrpSpPr>
        <p:grpSpPr>
          <a:xfrm>
            <a:off x="4492625" y="2846694"/>
            <a:ext cx="417513" cy="111125"/>
            <a:chOff x="4492625" y="2846694"/>
            <a:chExt cx="417513" cy="111125"/>
          </a:xfrm>
        </p:grpSpPr>
        <p:sp>
          <p:nvSpPr>
            <p:cNvPr id="219" name="Textfeld 117"/>
            <p:cNvSpPr txBox="1">
              <a:spLocks noChangeArrowheads="1"/>
            </p:cNvSpPr>
            <p:nvPr/>
          </p:nvSpPr>
          <p:spPr bwMode="auto">
            <a:xfrm>
              <a:off x="4492625" y="2846694"/>
              <a:ext cx="359569" cy="10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r"/>
              <a:r>
                <a:rPr lang="de-DE" sz="800" dirty="0" smtClean="0">
                  <a:solidFill>
                    <a:schemeClr val="tx2"/>
                  </a:solidFill>
                </a:rPr>
                <a:t>Tel Aviv</a:t>
              </a:r>
              <a:endParaRPr lang="de-DE" sz="800" dirty="0">
                <a:solidFill>
                  <a:schemeClr val="tx2"/>
                </a:solidFill>
              </a:endParaRPr>
            </a:p>
          </p:txBody>
        </p:sp>
        <p:sp>
          <p:nvSpPr>
            <p:cNvPr id="220" name="Oval 230"/>
            <p:cNvSpPr/>
            <p:nvPr/>
          </p:nvSpPr>
          <p:spPr bwMode="auto">
            <a:xfrm>
              <a:off x="4837113" y="2886381"/>
              <a:ext cx="73025" cy="714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21" name="Gruppierung 232"/>
          <p:cNvGrpSpPr/>
          <p:nvPr/>
        </p:nvGrpSpPr>
        <p:grpSpPr>
          <a:xfrm>
            <a:off x="4683655" y="1555744"/>
            <a:ext cx="791633" cy="227016"/>
            <a:chOff x="4683655" y="1555744"/>
            <a:chExt cx="791633" cy="227016"/>
          </a:xfrm>
        </p:grpSpPr>
        <p:sp>
          <p:nvSpPr>
            <p:cNvPr id="222" name="Textfeld 80"/>
            <p:cNvSpPr txBox="1">
              <a:spLocks noChangeArrowheads="1"/>
            </p:cNvSpPr>
            <p:nvPr/>
          </p:nvSpPr>
          <p:spPr bwMode="auto">
            <a:xfrm>
              <a:off x="4683655" y="1555744"/>
              <a:ext cx="791633" cy="198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>
                  <a:solidFill>
                    <a:schemeClr val="tx2"/>
                  </a:solidFill>
                </a:rPr>
                <a:t>St. Petersburg</a:t>
              </a:r>
            </a:p>
          </p:txBody>
        </p:sp>
        <p:sp>
          <p:nvSpPr>
            <p:cNvPr id="223" name="Oval 235"/>
            <p:cNvSpPr/>
            <p:nvPr/>
          </p:nvSpPr>
          <p:spPr bwMode="auto">
            <a:xfrm>
              <a:off x="4706938" y="1709735"/>
              <a:ext cx="71437" cy="73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224" name="Gruppierung 236"/>
          <p:cNvGrpSpPr/>
          <p:nvPr/>
        </p:nvGrpSpPr>
        <p:grpSpPr>
          <a:xfrm>
            <a:off x="4881563" y="1706563"/>
            <a:ext cx="514350" cy="227012"/>
            <a:chOff x="4881563" y="1706563"/>
            <a:chExt cx="514350" cy="227012"/>
          </a:xfrm>
        </p:grpSpPr>
        <p:sp>
          <p:nvSpPr>
            <p:cNvPr id="225" name="Textfeld 89"/>
            <p:cNvSpPr txBox="1">
              <a:spLocks noChangeArrowheads="1"/>
            </p:cNvSpPr>
            <p:nvPr/>
          </p:nvSpPr>
          <p:spPr bwMode="auto">
            <a:xfrm>
              <a:off x="4883812" y="1706563"/>
              <a:ext cx="512101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/>
                <a:t>Moskau</a:t>
              </a:r>
            </a:p>
          </p:txBody>
        </p:sp>
        <p:sp>
          <p:nvSpPr>
            <p:cNvPr id="226" name="Oval 239"/>
            <p:cNvSpPr/>
            <p:nvPr/>
          </p:nvSpPr>
          <p:spPr bwMode="auto">
            <a:xfrm>
              <a:off x="4881563" y="1860550"/>
              <a:ext cx="71437" cy="730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227" name="Gruppierung 241"/>
          <p:cNvGrpSpPr/>
          <p:nvPr/>
        </p:nvGrpSpPr>
        <p:grpSpPr>
          <a:xfrm>
            <a:off x="5268913" y="1871649"/>
            <a:ext cx="863600" cy="109536"/>
            <a:chOff x="5268913" y="1871649"/>
            <a:chExt cx="863600" cy="109536"/>
          </a:xfrm>
        </p:grpSpPr>
        <p:sp>
          <p:nvSpPr>
            <p:cNvPr id="228" name="Textfeld 108"/>
            <p:cNvSpPr txBox="1">
              <a:spLocks noChangeArrowheads="1"/>
            </p:cNvSpPr>
            <p:nvPr/>
          </p:nvSpPr>
          <p:spPr bwMode="auto">
            <a:xfrm>
              <a:off x="5340880" y="1871649"/>
              <a:ext cx="791633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3600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de-DE" sz="800" dirty="0" smtClean="0">
                  <a:solidFill>
                    <a:schemeClr val="tx2"/>
                  </a:solidFill>
                </a:rPr>
                <a:t>Kasan</a:t>
              </a:r>
              <a:endParaRPr lang="de-DE" sz="800" dirty="0">
                <a:solidFill>
                  <a:schemeClr val="tx2"/>
                </a:solidFill>
              </a:endParaRPr>
            </a:p>
          </p:txBody>
        </p:sp>
        <p:sp>
          <p:nvSpPr>
            <p:cNvPr id="229" name="Oval 243"/>
            <p:cNvSpPr/>
            <p:nvPr/>
          </p:nvSpPr>
          <p:spPr bwMode="auto">
            <a:xfrm>
              <a:off x="5268913" y="1908160"/>
              <a:ext cx="71437" cy="73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1757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</p:spPr>
        <p:txBody>
          <a:bodyPr/>
          <a:lstStyle/>
          <a:p>
            <a:r>
              <a:rPr lang="ru-RU" dirty="0" smtClean="0"/>
              <a:t>Стипендии </a:t>
            </a:r>
            <a:r>
              <a:rPr lang="de-DE" dirty="0" smtClean="0"/>
              <a:t>DAAD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5</a:t>
            </a:fld>
            <a:endParaRPr lang="de-DE"/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360000" y="1440000"/>
            <a:ext cx="8424000" cy="3960000"/>
          </a:xfrm>
          <a:prstGeom prst="rect">
            <a:avLst/>
          </a:prstGeom>
        </p:spPr>
        <p:txBody>
          <a:bodyPr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ru-RU" dirty="0" smtClean="0">
                <a:latin typeface="Arial" charset="0"/>
              </a:rPr>
              <a:t>Стипендии </a:t>
            </a:r>
            <a:r>
              <a:rPr lang="de-DE" dirty="0" smtClean="0">
                <a:latin typeface="Arial" charset="0"/>
              </a:rPr>
              <a:t>DAAD </a:t>
            </a:r>
            <a:r>
              <a:rPr lang="ru-RU" dirty="0" smtClean="0">
                <a:latin typeface="Arial" charset="0"/>
              </a:rPr>
              <a:t>для студентов, ученых и соискателей творческих специальностей</a:t>
            </a:r>
            <a:r>
              <a:rPr lang="de-DE" dirty="0" smtClean="0">
                <a:latin typeface="Arial" charset="0"/>
              </a:rPr>
              <a:t>.</a:t>
            </a:r>
            <a:endParaRPr lang="de-DE" dirty="0">
              <a:latin typeface="Arial" charset="0"/>
            </a:endParaRPr>
          </a:p>
        </p:txBody>
      </p:sp>
      <p:pic>
        <p:nvPicPr>
          <p:cNvPr id="7" name="Bild 9" descr="Grafik_Deutschland-Welt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13" y="1822451"/>
            <a:ext cx="7177087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55600" y="2733675"/>
            <a:ext cx="4214813" cy="1568450"/>
          </a:xfrm>
          <a:prstGeom prst="rect">
            <a:avLst/>
          </a:prstGeom>
          <a:noFill/>
        </p:spPr>
        <p:txBody>
          <a:bodyPr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1.175.000</a:t>
            </a:r>
            <a:endParaRPr lang="de-DE" sz="6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ea typeface="+mn-ea"/>
                <a:cs typeface="+mn-cs"/>
              </a:rPr>
              <a:t>стипендиатов из Германии посмотрели мир</a:t>
            </a:r>
            <a:r>
              <a:rPr lang="de-DE" sz="2000" b="1" dirty="0">
                <a:latin typeface="+mn-lt"/>
                <a:ea typeface="+mn-ea"/>
                <a:cs typeface="+mn-cs"/>
              </a:rPr>
              <a:t/>
            </a:r>
            <a:br>
              <a:rPr lang="de-DE" sz="2000" b="1" dirty="0">
                <a:latin typeface="+mn-lt"/>
                <a:ea typeface="+mn-ea"/>
                <a:cs typeface="+mn-cs"/>
              </a:rPr>
            </a:br>
            <a:endParaRPr lang="de-DE" sz="2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70413" y="3914775"/>
            <a:ext cx="4595812" cy="1676400"/>
          </a:xfrm>
          <a:prstGeom prst="rect">
            <a:avLst/>
          </a:prstGeom>
          <a:noFill/>
        </p:spPr>
        <p:txBody>
          <a:bodyPr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860.000</a:t>
            </a:r>
            <a:endParaRPr lang="de-DE" sz="6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ea typeface="+mn-ea"/>
                <a:cs typeface="+mn-cs"/>
              </a:rPr>
              <a:t>иностранных стипендиатов познакомились с Германией</a:t>
            </a:r>
            <a:endParaRPr lang="de-DE" sz="2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6819900" y="5673725"/>
            <a:ext cx="205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r>
              <a:rPr lang="de-DE" dirty="0"/>
              <a:t>(1950 – </a:t>
            </a:r>
            <a:r>
              <a:rPr lang="de-DE" dirty="0" smtClean="0"/>
              <a:t>2014)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23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</p:spPr>
        <p:txBody>
          <a:bodyPr/>
          <a:lstStyle/>
          <a:p>
            <a:r>
              <a:rPr lang="ru-RU" dirty="0" smtClean="0"/>
              <a:t>Количество стипенд</a:t>
            </a:r>
            <a:r>
              <a:rPr lang="ru-RU" dirty="0"/>
              <a:t>и</a:t>
            </a:r>
            <a:r>
              <a:rPr lang="ru-RU" dirty="0" smtClean="0"/>
              <a:t>атов </a:t>
            </a:r>
            <a:r>
              <a:rPr lang="de-DE" dirty="0" smtClean="0"/>
              <a:t>DAAD </a:t>
            </a:r>
            <a:r>
              <a:rPr lang="de-DE" dirty="0"/>
              <a:t>(</a:t>
            </a:r>
            <a:r>
              <a:rPr lang="de-DE" dirty="0" smtClean="0"/>
              <a:t>2014)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6</a:t>
            </a:fld>
            <a:endParaRPr lang="de-DE"/>
          </a:p>
        </p:txBody>
      </p:sp>
      <p:pic>
        <p:nvPicPr>
          <p:cNvPr id="6" name="Bild 4" descr="Grafik_Deutschland_Illu.png"/>
          <p:cNvPicPr>
            <a:picLocks noChangeAspect="1"/>
          </p:cNvPicPr>
          <p:nvPr/>
        </p:nvPicPr>
        <p:blipFill>
          <a:blip r:embed="rId2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840" y="1334418"/>
            <a:ext cx="2913274" cy="396056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286124" y="2451435"/>
            <a:ext cx="2776989" cy="10410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600" b="1" dirty="0" smtClean="0"/>
              <a:t>Ученые</a:t>
            </a:r>
            <a:endParaRPr lang="de-DE" sz="1600" b="1" dirty="0" smtClean="0"/>
          </a:p>
          <a:p>
            <a:pPr algn="ctr"/>
            <a:r>
              <a:rPr lang="ru-RU" sz="1600" b="1" dirty="0" smtClean="0"/>
              <a:t>Преподаватели</a:t>
            </a:r>
            <a:endParaRPr lang="de-DE" sz="1600" b="1" dirty="0" smtClean="0"/>
          </a:p>
          <a:p>
            <a:pPr algn="ctr"/>
            <a:r>
              <a:rPr lang="de-DE" sz="1600" b="1" dirty="0"/>
              <a:t> </a:t>
            </a:r>
            <a:r>
              <a:rPr lang="de-DE" sz="1600" b="1" dirty="0" smtClean="0"/>
              <a:t>(</a:t>
            </a:r>
            <a:r>
              <a:rPr lang="ru-RU" sz="1600" b="1" dirty="0" smtClean="0"/>
              <a:t>вкл</a:t>
            </a:r>
            <a:r>
              <a:rPr lang="de-DE" sz="1600" b="1" dirty="0" smtClean="0"/>
              <a:t>. </a:t>
            </a:r>
            <a:r>
              <a:rPr lang="ru-RU" sz="1600" b="1" dirty="0" smtClean="0"/>
              <a:t>получивших кандидатскую степень</a:t>
            </a:r>
            <a:r>
              <a:rPr lang="de-DE" sz="1600" b="1" dirty="0" smtClean="0"/>
              <a:t>)</a:t>
            </a:r>
            <a:endParaRPr lang="de-DE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136219" y="3673475"/>
            <a:ext cx="2848683" cy="8540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600" b="1" dirty="0" smtClean="0"/>
              <a:t>Студенты</a:t>
            </a:r>
            <a:endParaRPr lang="de-DE" sz="1600" b="1" dirty="0" smtClean="0"/>
          </a:p>
          <a:p>
            <a:pPr algn="ctr"/>
            <a:r>
              <a:rPr lang="ru-RU" sz="1600" b="1" dirty="0" smtClean="0"/>
              <a:t>Выпускники вузов</a:t>
            </a:r>
            <a:endParaRPr lang="de-DE" sz="1600" b="1" dirty="0" smtClean="0"/>
          </a:p>
          <a:p>
            <a:pPr algn="ctr"/>
            <a:r>
              <a:rPr lang="de-DE" sz="1600" b="1" dirty="0" smtClean="0"/>
              <a:t>(</a:t>
            </a:r>
            <a:r>
              <a:rPr lang="ru-RU" sz="1600" b="1" dirty="0" smtClean="0"/>
              <a:t>вкл</a:t>
            </a:r>
            <a:r>
              <a:rPr lang="de-DE" sz="1600" b="1" dirty="0" smtClean="0"/>
              <a:t>. </a:t>
            </a:r>
            <a:r>
              <a:rPr lang="ru-RU" sz="1600" b="1" dirty="0" smtClean="0"/>
              <a:t>аспирантов</a:t>
            </a:r>
            <a:r>
              <a:rPr lang="de-DE" sz="1600" b="1" dirty="0" smtClean="0"/>
              <a:t>)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61588" y="1628427"/>
            <a:ext cx="421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немецкие </a:t>
            </a:r>
          </a:p>
          <a:p>
            <a:pPr algn="ctr"/>
            <a:r>
              <a:rPr lang="ru-RU" sz="2400" b="1" dirty="0" smtClean="0"/>
              <a:t>стипендиаты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4570412" y="1620438"/>
            <a:ext cx="421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иностранные стипендиаты</a:t>
            </a:r>
            <a:endParaRPr lang="de-DE" sz="2400" b="1" dirty="0"/>
          </a:p>
        </p:txBody>
      </p:sp>
      <p:sp>
        <p:nvSpPr>
          <p:cNvPr id="11" name="Richtungspfeil 10"/>
          <p:cNvSpPr/>
          <p:nvPr/>
        </p:nvSpPr>
        <p:spPr>
          <a:xfrm flipH="1">
            <a:off x="1924048" y="2521267"/>
            <a:ext cx="1568643" cy="854075"/>
          </a:xfrm>
          <a:prstGeom prst="homePlat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7.872</a:t>
            </a:r>
          </a:p>
        </p:txBody>
      </p:sp>
      <p:sp>
        <p:nvSpPr>
          <p:cNvPr id="12" name="Richtungspfeil 11"/>
          <p:cNvSpPr/>
          <p:nvPr/>
        </p:nvSpPr>
        <p:spPr>
          <a:xfrm flipH="1">
            <a:off x="1190166" y="3673475"/>
            <a:ext cx="2302528" cy="854075"/>
          </a:xfrm>
          <a:prstGeom prst="homePlat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24.348</a:t>
            </a:r>
            <a:endParaRPr lang="de-DE" sz="2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60000" y="5178425"/>
            <a:ext cx="8424000" cy="727075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sz="1400" b="1" dirty="0" smtClean="0"/>
              <a:t> </a:t>
            </a:r>
            <a:r>
              <a:rPr lang="de-DE" sz="1400" b="1" dirty="0" smtClean="0"/>
              <a:t>DAAD </a:t>
            </a:r>
            <a:r>
              <a:rPr lang="ru-RU" sz="1400" b="1" dirty="0" smtClean="0"/>
              <a:t>преимущественно предоставляет индивидуальные стипендии </a:t>
            </a:r>
            <a:r>
              <a:rPr lang="de-DE" sz="1400" b="1" dirty="0" smtClean="0"/>
              <a:t>– </a:t>
            </a:r>
            <a:br>
              <a:rPr lang="de-DE" sz="1400" b="1" dirty="0" smtClean="0"/>
            </a:br>
            <a:r>
              <a:rPr lang="ru-RU" sz="1400" b="1" dirty="0" smtClean="0"/>
              <a:t>по различным программам и с различной продолжительностью</a:t>
            </a:r>
            <a:r>
              <a:rPr lang="ru-RU" sz="1400" b="1" dirty="0"/>
              <a:t>.</a:t>
            </a:r>
            <a:endParaRPr lang="de-DE" sz="1400" b="1" dirty="0"/>
          </a:p>
        </p:txBody>
      </p:sp>
      <p:sp>
        <p:nvSpPr>
          <p:cNvPr id="14" name="Richtungspfeil 13"/>
          <p:cNvSpPr/>
          <p:nvPr/>
        </p:nvSpPr>
        <p:spPr>
          <a:xfrm flipH="1">
            <a:off x="5606184" y="2524125"/>
            <a:ext cx="2122155" cy="8540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10.632</a:t>
            </a:r>
            <a:endParaRPr lang="de-DE" sz="2400" b="1" dirty="0"/>
          </a:p>
        </p:txBody>
      </p:sp>
      <p:sp>
        <p:nvSpPr>
          <p:cNvPr id="15" name="Richtungspfeil 14"/>
          <p:cNvSpPr/>
          <p:nvPr/>
        </p:nvSpPr>
        <p:spPr>
          <a:xfrm flipH="1">
            <a:off x="5606184" y="3673475"/>
            <a:ext cx="2963532" cy="854075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37.532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16043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</p:spPr>
        <p:txBody>
          <a:bodyPr/>
          <a:lstStyle/>
          <a:p>
            <a:r>
              <a:rPr lang="ru-RU" dirty="0" smtClean="0">
                <a:latin typeface="Arial" charset="0"/>
              </a:rPr>
              <a:t>География стипендиатов</a:t>
            </a:r>
            <a:r>
              <a:rPr lang="de-DE" dirty="0" smtClean="0">
                <a:latin typeface="Arial" charset="0"/>
              </a:rPr>
              <a:t> DAAD</a:t>
            </a:r>
            <a:r>
              <a:rPr lang="ru-RU" dirty="0">
                <a:latin typeface="Arial" charset="0"/>
              </a:rPr>
              <a:t> </a:t>
            </a:r>
            <a:r>
              <a:rPr lang="ru-RU" dirty="0" smtClean="0">
                <a:latin typeface="Arial" charset="0"/>
              </a:rPr>
              <a:t>(</a:t>
            </a:r>
            <a:r>
              <a:rPr lang="de-DE" dirty="0" smtClean="0">
                <a:latin typeface="Arial" charset="0"/>
              </a:rPr>
              <a:t>2014*</a:t>
            </a:r>
            <a:r>
              <a:rPr lang="ru-RU" dirty="0" smtClean="0">
                <a:latin typeface="Arial" charset="0"/>
              </a:rPr>
              <a:t>)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7</a:t>
            </a:fld>
            <a:endParaRPr lang="de-DE"/>
          </a:p>
        </p:txBody>
      </p:sp>
      <p:pic>
        <p:nvPicPr>
          <p:cNvPr id="6" name="Bild 3" descr="Karte_Regionen_NEU.png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91" t="4823" r="2948"/>
          <a:stretch/>
        </p:blipFill>
        <p:spPr>
          <a:xfrm>
            <a:off x="1" y="1079500"/>
            <a:ext cx="9144000" cy="4827177"/>
          </a:xfrm>
          <a:prstGeom prst="rect">
            <a:avLst/>
          </a:prstGeom>
        </p:spPr>
      </p:pic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7704138" y="6300788"/>
            <a:ext cx="10795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2pPr>
            <a:lvl3pPr marL="11430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3pPr>
            <a:lvl4pPr marL="16002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4pPr>
            <a:lvl5pPr marL="2057400" indent="-22860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5pPr>
            <a:lvl6pPr marL="25146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6pPr>
            <a:lvl7pPr marL="29718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7pPr>
            <a:lvl8pPr marL="34290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8pPr>
            <a:lvl9pPr marL="3886200" indent="-228600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  <p:grpSp>
        <p:nvGrpSpPr>
          <p:cNvPr id="8" name="Gruppierung 69"/>
          <p:cNvGrpSpPr/>
          <p:nvPr/>
        </p:nvGrpSpPr>
        <p:grpSpPr>
          <a:xfrm>
            <a:off x="3272354" y="1474260"/>
            <a:ext cx="1115667" cy="531280"/>
            <a:chOff x="2123727" y="1683810"/>
            <a:chExt cx="1115667" cy="531280"/>
          </a:xfrm>
        </p:grpSpPr>
        <p:grpSp>
          <p:nvGrpSpPr>
            <p:cNvPr id="9" name="Gruppierung 70"/>
            <p:cNvGrpSpPr/>
            <p:nvPr/>
          </p:nvGrpSpPr>
          <p:grpSpPr>
            <a:xfrm>
              <a:off x="2123727" y="1683810"/>
              <a:ext cx="1115667" cy="252000"/>
              <a:chOff x="2123727" y="1744663"/>
              <a:chExt cx="1115667" cy="252000"/>
            </a:xfrm>
          </p:grpSpPr>
          <p:sp>
            <p:nvSpPr>
              <p:cNvPr id="13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1744663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3.965</a:t>
                </a:r>
                <a:endParaRPr lang="de-DE" sz="1200" b="1" dirty="0"/>
              </a:p>
            </p:txBody>
          </p:sp>
          <p:sp>
            <p:nvSpPr>
              <p:cNvPr id="14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1744663"/>
                <a:ext cx="396000" cy="252000"/>
              </a:xfrm>
              <a:prstGeom prst="rect">
                <a:avLst/>
              </a:prstGeom>
              <a:solidFill>
                <a:schemeClr val="tx2"/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>
                    <a:solidFill>
                      <a:schemeClr val="bg1"/>
                    </a:solidFill>
                  </a:rPr>
                  <a:t>IN</a:t>
                </a:r>
                <a:endParaRPr lang="de-DE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uppierung 71"/>
            <p:cNvGrpSpPr/>
            <p:nvPr/>
          </p:nvGrpSpPr>
          <p:grpSpPr>
            <a:xfrm>
              <a:off x="2123727" y="1964265"/>
              <a:ext cx="1115667" cy="250825"/>
              <a:chOff x="2123727" y="2044698"/>
              <a:chExt cx="1115667" cy="250825"/>
            </a:xfrm>
          </p:grpSpPr>
          <p:sp>
            <p:nvSpPr>
              <p:cNvPr id="11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2044698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43.002</a:t>
                </a:r>
                <a:endParaRPr lang="de-DE" sz="1200" b="1" dirty="0"/>
              </a:p>
            </p:txBody>
          </p:sp>
          <p:sp>
            <p:nvSpPr>
              <p:cNvPr id="12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2044698"/>
                <a:ext cx="396000" cy="250825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>
                    <a:solidFill>
                      <a:schemeClr val="bg1"/>
                    </a:solidFill>
                  </a:rPr>
                  <a:t>OUT</a:t>
                </a:r>
                <a:endParaRPr lang="de-DE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" name="Textfeld 261"/>
          <p:cNvSpPr txBox="1">
            <a:spLocks noChangeArrowheads="1"/>
          </p:cNvSpPr>
          <p:nvPr/>
        </p:nvSpPr>
        <p:spPr bwMode="auto">
          <a:xfrm>
            <a:off x="3149600" y="2215090"/>
            <a:ext cx="1505014" cy="2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/>
            <a:r>
              <a:rPr lang="de-DE" sz="1200" b="1" dirty="0" smtClean="0"/>
              <a:t>Nord-Süd- und Westeuropa</a:t>
            </a:r>
            <a:endParaRPr lang="de-DE" sz="1200" b="1" dirty="0"/>
          </a:p>
        </p:txBody>
      </p:sp>
      <p:grpSp>
        <p:nvGrpSpPr>
          <p:cNvPr id="16" name="Gruppierung 77"/>
          <p:cNvGrpSpPr/>
          <p:nvPr/>
        </p:nvGrpSpPr>
        <p:grpSpPr>
          <a:xfrm>
            <a:off x="651934" y="1844673"/>
            <a:ext cx="1115667" cy="531280"/>
            <a:chOff x="2123727" y="1683810"/>
            <a:chExt cx="1115667" cy="531280"/>
          </a:xfrm>
        </p:grpSpPr>
        <p:grpSp>
          <p:nvGrpSpPr>
            <p:cNvPr id="17" name="Gruppierung 78"/>
            <p:cNvGrpSpPr/>
            <p:nvPr/>
          </p:nvGrpSpPr>
          <p:grpSpPr>
            <a:xfrm>
              <a:off x="2123727" y="1683810"/>
              <a:ext cx="1115667" cy="252000"/>
              <a:chOff x="2123727" y="1744663"/>
              <a:chExt cx="1115667" cy="252000"/>
            </a:xfrm>
          </p:grpSpPr>
          <p:sp>
            <p:nvSpPr>
              <p:cNvPr id="21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1744663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1.758</a:t>
                </a:r>
                <a:endParaRPr lang="de-DE" sz="1200" b="1" dirty="0"/>
              </a:p>
            </p:txBody>
          </p:sp>
          <p:sp>
            <p:nvSpPr>
              <p:cNvPr id="22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1744663"/>
                <a:ext cx="396000" cy="252000"/>
              </a:xfrm>
              <a:prstGeom prst="rect">
                <a:avLst/>
              </a:prstGeom>
              <a:solidFill>
                <a:schemeClr val="tx2"/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>
                    <a:solidFill>
                      <a:schemeClr val="bg1"/>
                    </a:solidFill>
                  </a:rPr>
                  <a:t>IN</a:t>
                </a:r>
                <a:endParaRPr lang="de-DE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pierung 79"/>
            <p:cNvGrpSpPr/>
            <p:nvPr/>
          </p:nvGrpSpPr>
          <p:grpSpPr>
            <a:xfrm>
              <a:off x="2123727" y="1964265"/>
              <a:ext cx="1115667" cy="250825"/>
              <a:chOff x="2123727" y="2044698"/>
              <a:chExt cx="1115667" cy="250825"/>
            </a:xfrm>
          </p:grpSpPr>
          <p:sp>
            <p:nvSpPr>
              <p:cNvPr id="19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2044698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5.741</a:t>
                </a:r>
                <a:endParaRPr lang="de-DE" sz="1200" b="1" dirty="0"/>
              </a:p>
            </p:txBody>
          </p:sp>
          <p:sp>
            <p:nvSpPr>
              <p:cNvPr id="20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2044698"/>
                <a:ext cx="396000" cy="250825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>
                    <a:solidFill>
                      <a:schemeClr val="bg1"/>
                    </a:solidFill>
                  </a:rPr>
                  <a:t>OUT</a:t>
                </a:r>
                <a:endParaRPr lang="de-DE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3" name="Textfeld 261"/>
          <p:cNvSpPr txBox="1">
            <a:spLocks noChangeArrowheads="1"/>
          </p:cNvSpPr>
          <p:nvPr/>
        </p:nvSpPr>
        <p:spPr bwMode="auto">
          <a:xfrm>
            <a:off x="375650" y="2471206"/>
            <a:ext cx="11229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/>
            <a:r>
              <a:rPr lang="de-DE" sz="1200" b="1" dirty="0"/>
              <a:t>Nordamerika</a:t>
            </a:r>
          </a:p>
        </p:txBody>
      </p:sp>
      <p:grpSp>
        <p:nvGrpSpPr>
          <p:cNvPr id="24" name="Gruppierung 85"/>
          <p:cNvGrpSpPr/>
          <p:nvPr/>
        </p:nvGrpSpPr>
        <p:grpSpPr>
          <a:xfrm>
            <a:off x="2018489" y="4440766"/>
            <a:ext cx="1115667" cy="531280"/>
            <a:chOff x="2123727" y="1683810"/>
            <a:chExt cx="1115667" cy="531280"/>
          </a:xfrm>
        </p:grpSpPr>
        <p:grpSp>
          <p:nvGrpSpPr>
            <p:cNvPr id="25" name="Gruppierung 86"/>
            <p:cNvGrpSpPr/>
            <p:nvPr/>
          </p:nvGrpSpPr>
          <p:grpSpPr>
            <a:xfrm>
              <a:off x="2123727" y="1683810"/>
              <a:ext cx="1115667" cy="252000"/>
              <a:chOff x="2123727" y="1744663"/>
              <a:chExt cx="1115667" cy="252000"/>
            </a:xfrm>
          </p:grpSpPr>
          <p:sp>
            <p:nvSpPr>
              <p:cNvPr id="29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1744663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8.410</a:t>
                </a:r>
                <a:endParaRPr lang="de-DE" sz="1200" b="1" dirty="0"/>
              </a:p>
            </p:txBody>
          </p:sp>
          <p:sp>
            <p:nvSpPr>
              <p:cNvPr id="30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1744663"/>
                <a:ext cx="396000" cy="252000"/>
              </a:xfrm>
              <a:prstGeom prst="rect">
                <a:avLst/>
              </a:prstGeom>
              <a:solidFill>
                <a:schemeClr val="tx2"/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>
                    <a:solidFill>
                      <a:schemeClr val="bg1"/>
                    </a:solidFill>
                  </a:rPr>
                  <a:t>IN</a:t>
                </a:r>
                <a:endParaRPr lang="de-DE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uppierung 87"/>
            <p:cNvGrpSpPr/>
            <p:nvPr/>
          </p:nvGrpSpPr>
          <p:grpSpPr>
            <a:xfrm>
              <a:off x="2123727" y="1964265"/>
              <a:ext cx="1115667" cy="250825"/>
              <a:chOff x="2123727" y="2044698"/>
              <a:chExt cx="1115667" cy="250825"/>
            </a:xfrm>
          </p:grpSpPr>
          <p:sp>
            <p:nvSpPr>
              <p:cNvPr id="27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2044698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3.416</a:t>
                </a:r>
                <a:endParaRPr lang="de-DE" sz="1200" b="1" dirty="0"/>
              </a:p>
            </p:txBody>
          </p:sp>
          <p:sp>
            <p:nvSpPr>
              <p:cNvPr id="28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2044698"/>
                <a:ext cx="396000" cy="250825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>
                    <a:solidFill>
                      <a:schemeClr val="bg1"/>
                    </a:solidFill>
                  </a:rPr>
                  <a:t>OUT</a:t>
                </a:r>
                <a:endParaRPr lang="de-DE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Textfeld 261"/>
          <p:cNvSpPr txBox="1">
            <a:spLocks noChangeArrowheads="1"/>
          </p:cNvSpPr>
          <p:nvPr/>
        </p:nvSpPr>
        <p:spPr bwMode="auto">
          <a:xfrm>
            <a:off x="1498600" y="4040981"/>
            <a:ext cx="1338034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/>
            <a:r>
              <a:rPr lang="de-DE" sz="1200" b="1" dirty="0"/>
              <a:t>L</a:t>
            </a:r>
            <a:r>
              <a:rPr lang="de-DE" sz="1200" b="1" dirty="0" smtClean="0"/>
              <a:t>ateinamerika</a:t>
            </a:r>
            <a:endParaRPr lang="de-DE" sz="1200" b="1" dirty="0"/>
          </a:p>
        </p:txBody>
      </p:sp>
      <p:sp>
        <p:nvSpPr>
          <p:cNvPr id="32" name="Textfeld 261"/>
          <p:cNvSpPr txBox="1">
            <a:spLocks noChangeArrowheads="1"/>
          </p:cNvSpPr>
          <p:nvPr/>
        </p:nvSpPr>
        <p:spPr bwMode="auto">
          <a:xfrm>
            <a:off x="3557083" y="3839629"/>
            <a:ext cx="208304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defTabSz="762000" eaLnBrk="0" hangingPunct="0"/>
            <a:r>
              <a:rPr lang="de-DE" sz="1200" b="1" dirty="0"/>
              <a:t>Afrika/Subsahara</a:t>
            </a:r>
          </a:p>
        </p:txBody>
      </p:sp>
      <p:grpSp>
        <p:nvGrpSpPr>
          <p:cNvPr id="33" name="Gruppierung 94"/>
          <p:cNvGrpSpPr/>
          <p:nvPr/>
        </p:nvGrpSpPr>
        <p:grpSpPr>
          <a:xfrm>
            <a:off x="4456614" y="4197342"/>
            <a:ext cx="1115667" cy="531280"/>
            <a:chOff x="2123727" y="1683810"/>
            <a:chExt cx="1115667" cy="531280"/>
          </a:xfrm>
        </p:grpSpPr>
        <p:grpSp>
          <p:nvGrpSpPr>
            <p:cNvPr id="34" name="Gruppierung 95"/>
            <p:cNvGrpSpPr/>
            <p:nvPr/>
          </p:nvGrpSpPr>
          <p:grpSpPr>
            <a:xfrm>
              <a:off x="2123727" y="1683810"/>
              <a:ext cx="1115667" cy="252000"/>
              <a:chOff x="2123727" y="1744663"/>
              <a:chExt cx="1115667" cy="252000"/>
            </a:xfrm>
          </p:grpSpPr>
          <p:sp>
            <p:nvSpPr>
              <p:cNvPr id="38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1744663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4.783</a:t>
                </a:r>
                <a:endParaRPr lang="de-DE" sz="1200" b="1" dirty="0"/>
              </a:p>
            </p:txBody>
          </p:sp>
          <p:sp>
            <p:nvSpPr>
              <p:cNvPr id="39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1744663"/>
                <a:ext cx="396000" cy="252000"/>
              </a:xfrm>
              <a:prstGeom prst="rect">
                <a:avLst/>
              </a:prstGeom>
              <a:solidFill>
                <a:schemeClr val="tx2"/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>
                    <a:solidFill>
                      <a:schemeClr val="bg1"/>
                    </a:solidFill>
                  </a:rPr>
                  <a:t>IN</a:t>
                </a:r>
              </a:p>
            </p:txBody>
          </p:sp>
        </p:grpSp>
        <p:grpSp>
          <p:nvGrpSpPr>
            <p:cNvPr id="35" name="Gruppierung 96"/>
            <p:cNvGrpSpPr/>
            <p:nvPr/>
          </p:nvGrpSpPr>
          <p:grpSpPr>
            <a:xfrm>
              <a:off x="2123727" y="1964265"/>
              <a:ext cx="1115667" cy="250825"/>
              <a:chOff x="2123727" y="2044698"/>
              <a:chExt cx="1115667" cy="250825"/>
            </a:xfrm>
          </p:grpSpPr>
          <p:sp>
            <p:nvSpPr>
              <p:cNvPr id="36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2044698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1.923</a:t>
                </a:r>
                <a:endParaRPr lang="de-DE" sz="1200" b="1" dirty="0"/>
              </a:p>
            </p:txBody>
          </p:sp>
          <p:sp>
            <p:nvSpPr>
              <p:cNvPr id="37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2044698"/>
                <a:ext cx="396000" cy="250825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>
                    <a:solidFill>
                      <a:schemeClr val="bg1"/>
                    </a:solidFill>
                  </a:rPr>
                  <a:t>OUT</a:t>
                </a:r>
              </a:p>
            </p:txBody>
          </p:sp>
        </p:grpSp>
      </p:grpSp>
      <p:sp>
        <p:nvSpPr>
          <p:cNvPr id="40" name="Textfeld 261"/>
          <p:cNvSpPr txBox="1">
            <a:spLocks noChangeArrowheads="1"/>
          </p:cNvSpPr>
          <p:nvPr/>
        </p:nvSpPr>
        <p:spPr bwMode="auto">
          <a:xfrm>
            <a:off x="3239477" y="2989490"/>
            <a:ext cx="208304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defTabSz="762000" eaLnBrk="0" hangingPunct="0"/>
            <a:r>
              <a:rPr lang="de-DE" sz="1200" b="1" dirty="0" smtClean="0"/>
              <a:t>Nordafrika/Naher und Mittlerer Osten </a:t>
            </a:r>
            <a:endParaRPr lang="de-DE" sz="1200" b="1" dirty="0"/>
          </a:p>
        </p:txBody>
      </p:sp>
      <p:sp>
        <p:nvSpPr>
          <p:cNvPr id="41" name="Textfeld 261"/>
          <p:cNvSpPr txBox="1">
            <a:spLocks noChangeArrowheads="1"/>
          </p:cNvSpPr>
          <p:nvPr/>
        </p:nvSpPr>
        <p:spPr bwMode="auto">
          <a:xfrm>
            <a:off x="4957474" y="1885806"/>
            <a:ext cx="2422921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defTabSz="762000" eaLnBrk="0" hangingPunct="0"/>
            <a:r>
              <a:rPr lang="de-DE" sz="1200" b="1" dirty="0" smtClean="0"/>
              <a:t>Mittel- und Osteuropa/GUS</a:t>
            </a:r>
            <a:endParaRPr lang="de-DE" sz="1200" b="1" dirty="0"/>
          </a:p>
        </p:txBody>
      </p:sp>
      <p:sp>
        <p:nvSpPr>
          <p:cNvPr id="42" name="Textfeld 261"/>
          <p:cNvSpPr txBox="1">
            <a:spLocks noChangeArrowheads="1"/>
          </p:cNvSpPr>
          <p:nvPr/>
        </p:nvSpPr>
        <p:spPr bwMode="auto">
          <a:xfrm>
            <a:off x="6240186" y="4099979"/>
            <a:ext cx="212606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defTabSz="762000" eaLnBrk="0" hangingPunct="0"/>
            <a:r>
              <a:rPr lang="de-DE" sz="1200" b="1" dirty="0" smtClean="0"/>
              <a:t>Asien</a:t>
            </a:r>
            <a:r>
              <a:rPr lang="de-DE" sz="1200" b="1" dirty="0"/>
              <a:t>/Australien/</a:t>
            </a:r>
            <a:r>
              <a:rPr lang="de-DE" sz="1200" b="1" dirty="0" smtClean="0"/>
              <a:t>Ozeanien</a:t>
            </a:r>
            <a:endParaRPr lang="de-DE" sz="1200" b="1" dirty="0"/>
          </a:p>
        </p:txBody>
      </p:sp>
      <p:grpSp>
        <p:nvGrpSpPr>
          <p:cNvPr id="43" name="Gruppierung 104"/>
          <p:cNvGrpSpPr/>
          <p:nvPr/>
        </p:nvGrpSpPr>
        <p:grpSpPr>
          <a:xfrm>
            <a:off x="6588470" y="1287992"/>
            <a:ext cx="1115667" cy="531280"/>
            <a:chOff x="2123727" y="1683810"/>
            <a:chExt cx="1115667" cy="531280"/>
          </a:xfrm>
        </p:grpSpPr>
        <p:grpSp>
          <p:nvGrpSpPr>
            <p:cNvPr id="44" name="Gruppierung 105"/>
            <p:cNvGrpSpPr/>
            <p:nvPr/>
          </p:nvGrpSpPr>
          <p:grpSpPr>
            <a:xfrm>
              <a:off x="2123727" y="1683810"/>
              <a:ext cx="1115667" cy="252000"/>
              <a:chOff x="2123727" y="1744663"/>
              <a:chExt cx="1115667" cy="252000"/>
            </a:xfrm>
          </p:grpSpPr>
          <p:sp>
            <p:nvSpPr>
              <p:cNvPr id="48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1744663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14.834</a:t>
                </a:r>
                <a:endParaRPr lang="de-DE" sz="1200" b="1" dirty="0"/>
              </a:p>
            </p:txBody>
          </p:sp>
          <p:sp>
            <p:nvSpPr>
              <p:cNvPr id="49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1744663"/>
                <a:ext cx="396000" cy="252000"/>
              </a:xfrm>
              <a:prstGeom prst="rect">
                <a:avLst/>
              </a:prstGeom>
              <a:solidFill>
                <a:schemeClr val="tx2"/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>
                    <a:solidFill>
                      <a:schemeClr val="bg1"/>
                    </a:solidFill>
                  </a:rPr>
                  <a:t>IN</a:t>
                </a:r>
              </a:p>
            </p:txBody>
          </p:sp>
        </p:grpSp>
        <p:grpSp>
          <p:nvGrpSpPr>
            <p:cNvPr id="45" name="Gruppierung 106"/>
            <p:cNvGrpSpPr/>
            <p:nvPr/>
          </p:nvGrpSpPr>
          <p:grpSpPr>
            <a:xfrm>
              <a:off x="2123727" y="1964265"/>
              <a:ext cx="1115667" cy="250825"/>
              <a:chOff x="2123727" y="2044698"/>
              <a:chExt cx="1115667" cy="250825"/>
            </a:xfrm>
          </p:grpSpPr>
          <p:sp>
            <p:nvSpPr>
              <p:cNvPr id="46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2044698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10.034</a:t>
                </a:r>
                <a:endParaRPr lang="de-DE" sz="1200" b="1" dirty="0"/>
              </a:p>
            </p:txBody>
          </p:sp>
          <p:sp>
            <p:nvSpPr>
              <p:cNvPr id="47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2044698"/>
                <a:ext cx="396000" cy="250825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>
                    <a:solidFill>
                      <a:schemeClr val="bg1"/>
                    </a:solidFill>
                  </a:rPr>
                  <a:t>OUT</a:t>
                </a:r>
                <a:endParaRPr lang="de-DE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0" name="Gruppierung 111"/>
          <p:cNvGrpSpPr/>
          <p:nvPr/>
        </p:nvGrpSpPr>
        <p:grpSpPr>
          <a:xfrm>
            <a:off x="7182396" y="3418420"/>
            <a:ext cx="1115667" cy="531280"/>
            <a:chOff x="2123727" y="1683810"/>
            <a:chExt cx="1115667" cy="531280"/>
          </a:xfrm>
        </p:grpSpPr>
        <p:grpSp>
          <p:nvGrpSpPr>
            <p:cNvPr id="51" name="Gruppierung 112"/>
            <p:cNvGrpSpPr/>
            <p:nvPr/>
          </p:nvGrpSpPr>
          <p:grpSpPr>
            <a:xfrm>
              <a:off x="2123727" y="1683810"/>
              <a:ext cx="1115667" cy="252000"/>
              <a:chOff x="2123727" y="1744663"/>
              <a:chExt cx="1115667" cy="252000"/>
            </a:xfrm>
          </p:grpSpPr>
          <p:sp>
            <p:nvSpPr>
              <p:cNvPr id="55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1744663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8.144</a:t>
                </a:r>
                <a:endParaRPr lang="de-DE" sz="1200" b="1" dirty="0"/>
              </a:p>
            </p:txBody>
          </p:sp>
          <p:sp>
            <p:nvSpPr>
              <p:cNvPr id="56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1744663"/>
                <a:ext cx="396000" cy="252000"/>
              </a:xfrm>
              <a:prstGeom prst="rect">
                <a:avLst/>
              </a:prstGeom>
              <a:solidFill>
                <a:schemeClr val="tx2"/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>
                    <a:solidFill>
                      <a:schemeClr val="bg1"/>
                    </a:solidFill>
                  </a:rPr>
                  <a:t>IN</a:t>
                </a:r>
              </a:p>
            </p:txBody>
          </p:sp>
        </p:grpSp>
        <p:grpSp>
          <p:nvGrpSpPr>
            <p:cNvPr id="52" name="Gruppierung 113"/>
            <p:cNvGrpSpPr/>
            <p:nvPr/>
          </p:nvGrpSpPr>
          <p:grpSpPr>
            <a:xfrm>
              <a:off x="2123727" y="1964265"/>
              <a:ext cx="1115667" cy="250825"/>
              <a:chOff x="2123727" y="2044698"/>
              <a:chExt cx="1115667" cy="250825"/>
            </a:xfrm>
          </p:grpSpPr>
          <p:sp>
            <p:nvSpPr>
              <p:cNvPr id="53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2044698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6.799</a:t>
                </a:r>
                <a:endParaRPr lang="de-DE" sz="1200" b="1" dirty="0"/>
              </a:p>
            </p:txBody>
          </p:sp>
          <p:sp>
            <p:nvSpPr>
              <p:cNvPr id="54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2044698"/>
                <a:ext cx="396000" cy="250825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>
                    <a:solidFill>
                      <a:schemeClr val="bg1"/>
                    </a:solidFill>
                  </a:rPr>
                  <a:t>OUT</a:t>
                </a:r>
              </a:p>
            </p:txBody>
          </p:sp>
        </p:grpSp>
      </p:grpSp>
      <p:grpSp>
        <p:nvGrpSpPr>
          <p:cNvPr id="57" name="Gruppierung 118"/>
          <p:cNvGrpSpPr/>
          <p:nvPr/>
        </p:nvGrpSpPr>
        <p:grpSpPr>
          <a:xfrm>
            <a:off x="5124519" y="3026296"/>
            <a:ext cx="1124134" cy="531280"/>
            <a:chOff x="2123727" y="1683810"/>
            <a:chExt cx="1124134" cy="531280"/>
          </a:xfrm>
        </p:grpSpPr>
        <p:grpSp>
          <p:nvGrpSpPr>
            <p:cNvPr id="58" name="Gruppierung 119"/>
            <p:cNvGrpSpPr/>
            <p:nvPr/>
          </p:nvGrpSpPr>
          <p:grpSpPr>
            <a:xfrm>
              <a:off x="2123727" y="1683810"/>
              <a:ext cx="1124134" cy="252000"/>
              <a:chOff x="2123727" y="1744663"/>
              <a:chExt cx="1124134" cy="252000"/>
            </a:xfrm>
          </p:grpSpPr>
          <p:sp>
            <p:nvSpPr>
              <p:cNvPr id="62" name="Textfeld 263"/>
              <p:cNvSpPr txBox="1">
                <a:spLocks noChangeArrowheads="1"/>
              </p:cNvSpPr>
              <p:nvPr/>
            </p:nvSpPr>
            <p:spPr bwMode="auto">
              <a:xfrm>
                <a:off x="2528194" y="1744663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6.360</a:t>
                </a:r>
                <a:endParaRPr lang="de-DE" sz="1200" b="1" dirty="0"/>
              </a:p>
            </p:txBody>
          </p:sp>
          <p:sp>
            <p:nvSpPr>
              <p:cNvPr id="63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1744663"/>
                <a:ext cx="396000" cy="252000"/>
              </a:xfrm>
              <a:prstGeom prst="rect">
                <a:avLst/>
              </a:prstGeom>
              <a:solidFill>
                <a:schemeClr val="tx2"/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>
                    <a:solidFill>
                      <a:schemeClr val="bg1"/>
                    </a:solidFill>
                  </a:rPr>
                  <a:t>IN</a:t>
                </a:r>
              </a:p>
            </p:txBody>
          </p:sp>
        </p:grpSp>
        <p:grpSp>
          <p:nvGrpSpPr>
            <p:cNvPr id="59" name="Gruppierung 120"/>
            <p:cNvGrpSpPr/>
            <p:nvPr/>
          </p:nvGrpSpPr>
          <p:grpSpPr>
            <a:xfrm>
              <a:off x="2123727" y="1964265"/>
              <a:ext cx="1115667" cy="250825"/>
              <a:chOff x="2123727" y="2044698"/>
              <a:chExt cx="1115667" cy="250825"/>
            </a:xfrm>
          </p:grpSpPr>
          <p:sp>
            <p:nvSpPr>
              <p:cNvPr id="60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2044698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1.923</a:t>
                </a:r>
                <a:endParaRPr lang="de-DE" sz="1200" b="1" dirty="0"/>
              </a:p>
            </p:txBody>
          </p:sp>
          <p:sp>
            <p:nvSpPr>
              <p:cNvPr id="61" name="Textfeld 263"/>
              <p:cNvSpPr txBox="1">
                <a:spLocks noChangeArrowheads="1"/>
              </p:cNvSpPr>
              <p:nvPr/>
            </p:nvSpPr>
            <p:spPr bwMode="auto">
              <a:xfrm>
                <a:off x="2123727" y="2044698"/>
                <a:ext cx="396000" cy="250825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>
                    <a:solidFill>
                      <a:schemeClr val="bg1"/>
                    </a:solidFill>
                  </a:rPr>
                  <a:t>OUT</a:t>
                </a:r>
              </a:p>
            </p:txBody>
          </p:sp>
        </p:grpSp>
      </p:grpSp>
      <p:grpSp>
        <p:nvGrpSpPr>
          <p:cNvPr id="64" name="Gruppierung 125"/>
          <p:cNvGrpSpPr/>
          <p:nvPr/>
        </p:nvGrpSpPr>
        <p:grpSpPr>
          <a:xfrm>
            <a:off x="5100515" y="5468534"/>
            <a:ext cx="1869352" cy="531280"/>
            <a:chOff x="1370042" y="1683810"/>
            <a:chExt cx="1869352" cy="531280"/>
          </a:xfrm>
        </p:grpSpPr>
        <p:grpSp>
          <p:nvGrpSpPr>
            <p:cNvPr id="65" name="Gruppierung 126"/>
            <p:cNvGrpSpPr/>
            <p:nvPr/>
          </p:nvGrpSpPr>
          <p:grpSpPr>
            <a:xfrm>
              <a:off x="1370042" y="1683810"/>
              <a:ext cx="1869352" cy="252000"/>
              <a:chOff x="1370042" y="1744663"/>
              <a:chExt cx="1869352" cy="252000"/>
            </a:xfrm>
          </p:grpSpPr>
          <p:sp>
            <p:nvSpPr>
              <p:cNvPr id="69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1744663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48.254</a:t>
                </a:r>
                <a:endParaRPr lang="de-DE" sz="1200" b="1" dirty="0"/>
              </a:p>
            </p:txBody>
          </p:sp>
          <p:sp>
            <p:nvSpPr>
              <p:cNvPr id="70" name="Textfeld 263"/>
              <p:cNvSpPr txBox="1">
                <a:spLocks noChangeArrowheads="1"/>
              </p:cNvSpPr>
              <p:nvPr/>
            </p:nvSpPr>
            <p:spPr bwMode="auto">
              <a:xfrm>
                <a:off x="1370042" y="1744663"/>
                <a:ext cx="1149685" cy="252000"/>
              </a:xfrm>
              <a:prstGeom prst="rect">
                <a:avLst/>
              </a:prstGeom>
              <a:solidFill>
                <a:schemeClr val="tx2"/>
              </a:solidFill>
              <a:ln w="28575" cmpd="sng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>
                    <a:solidFill>
                      <a:schemeClr val="bg1"/>
                    </a:solidFill>
                  </a:rPr>
                  <a:t>Ausländer</a:t>
                </a:r>
                <a:endParaRPr lang="de-DE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uppierung 127"/>
            <p:cNvGrpSpPr/>
            <p:nvPr/>
          </p:nvGrpSpPr>
          <p:grpSpPr>
            <a:xfrm>
              <a:off x="1370042" y="1964265"/>
              <a:ext cx="1869352" cy="250825"/>
              <a:chOff x="1370042" y="2044698"/>
              <a:chExt cx="1869352" cy="250825"/>
            </a:xfrm>
          </p:grpSpPr>
          <p:sp>
            <p:nvSpPr>
              <p:cNvPr id="67" name="Textfeld 263"/>
              <p:cNvSpPr txBox="1">
                <a:spLocks noChangeArrowheads="1"/>
              </p:cNvSpPr>
              <p:nvPr/>
            </p:nvSpPr>
            <p:spPr bwMode="auto">
              <a:xfrm>
                <a:off x="2519727" y="2044698"/>
                <a:ext cx="719667" cy="250825"/>
              </a:xfrm>
              <a:prstGeom prst="rect">
                <a:avLst/>
              </a:prstGeom>
              <a:solidFill>
                <a:schemeClr val="bg1">
                  <a:alpha val="70195"/>
                </a:schemeClr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t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/>
                  <a:t>72.857</a:t>
                </a:r>
                <a:endParaRPr lang="de-DE" sz="1200" b="1" dirty="0"/>
              </a:p>
            </p:txBody>
          </p:sp>
          <p:sp>
            <p:nvSpPr>
              <p:cNvPr id="68" name="Textfeld 263"/>
              <p:cNvSpPr txBox="1">
                <a:spLocks noChangeArrowheads="1"/>
              </p:cNvSpPr>
              <p:nvPr/>
            </p:nvSpPr>
            <p:spPr bwMode="auto">
              <a:xfrm>
                <a:off x="1370042" y="2044698"/>
                <a:ext cx="1149685" cy="250825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  <a:cs typeface="Geneva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Geneva" charset="0"/>
                  </a:defRPr>
                </a:lvl9pPr>
              </a:lstStyle>
              <a:p>
                <a:pPr algn="ctr"/>
                <a:r>
                  <a:rPr lang="de-DE" sz="1200" b="1" dirty="0" smtClean="0">
                    <a:solidFill>
                      <a:schemeClr val="bg1"/>
                    </a:solidFill>
                  </a:rPr>
                  <a:t>Deutsche</a:t>
                </a:r>
                <a:endParaRPr lang="de-DE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1" name="Textfeld 70"/>
          <p:cNvSpPr txBox="1"/>
          <p:nvPr/>
        </p:nvSpPr>
        <p:spPr>
          <a:xfrm>
            <a:off x="7287462" y="5786478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 *</a:t>
            </a:r>
            <a:r>
              <a:rPr lang="ru-RU" sz="1000" dirty="0" smtClean="0"/>
              <a:t>вкл</a:t>
            </a:r>
            <a:r>
              <a:rPr lang="de-DE" sz="1000" dirty="0" smtClean="0"/>
              <a:t>. </a:t>
            </a:r>
            <a:r>
              <a:rPr lang="ru-RU" sz="1000" dirty="0"/>
              <a:t>п</a:t>
            </a:r>
            <a:r>
              <a:rPr lang="ru-RU" sz="1000" dirty="0" smtClean="0"/>
              <a:t>рограммы ЕС</a:t>
            </a:r>
            <a:endParaRPr lang="de-DE" sz="1000" dirty="0" smtClean="0"/>
          </a:p>
          <a:p>
            <a:pPr marL="93663"/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8430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kern="0" dirty="0">
                <a:solidFill>
                  <a:schemeClr val="bg1"/>
                </a:solidFill>
                <a:ea typeface="ＭＳ Ｐゴシック"/>
              </a:rPr>
              <a:t>C</a:t>
            </a:r>
            <a:r>
              <a:rPr lang="ru-RU" altLang="de-DE" kern="0" dirty="0">
                <a:solidFill>
                  <a:schemeClr val="bg1"/>
                </a:solidFill>
                <a:ea typeface="ＭＳ Ｐゴシック"/>
              </a:rPr>
              <a:t>оискатели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147556"/>
              </p:ext>
            </p:extLst>
          </p:nvPr>
        </p:nvGraphicFramePr>
        <p:xfrm>
          <a:off x="650874" y="1381125"/>
          <a:ext cx="8028352" cy="4362448"/>
        </p:xfrm>
        <a:graphic>
          <a:graphicData uri="http://schemas.openxmlformats.org/drawingml/2006/table">
            <a:tbl>
              <a:tblPr firstRow="1" firstCol="1" bandRow="1"/>
              <a:tblGrid>
                <a:gridCol w="616391"/>
                <a:gridCol w="585022"/>
                <a:gridCol w="600282"/>
                <a:gridCol w="482430"/>
                <a:gridCol w="966556"/>
                <a:gridCol w="1201412"/>
                <a:gridCol w="841075"/>
                <a:gridCol w="601130"/>
                <a:gridCol w="1321808"/>
                <a:gridCol w="812246"/>
              </a:tblGrid>
              <a:tr h="581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Bew</a:t>
                      </a: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.-Jahr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HSK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Sem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ERP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Forschung kurz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Forschung lang/</a:t>
                      </a:r>
                      <a:r>
                        <a:rPr lang="de-DE" sz="9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Promotion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Masterpr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Kunst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Forschungs-aufenthalte/WE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Gesamt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91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457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53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386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3/3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libri"/>
                          <a:cs typeface="Calibri"/>
                        </a:rPr>
                        <a:t>13/4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8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kern="0" dirty="0">
                <a:solidFill>
                  <a:schemeClr val="bg1"/>
                </a:solidFill>
                <a:ea typeface="ＭＳ Ｐゴシック"/>
              </a:rPr>
              <a:t>Структура вузовского образования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9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286000" y="1561178"/>
            <a:ext cx="527685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107 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классических университетов</a:t>
            </a:r>
            <a:endParaRPr lang="en-US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216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университетов прикладных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наук</a:t>
            </a:r>
            <a:endParaRPr lang="en-US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52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творческих вузов </a:t>
            </a:r>
            <a:endParaRPr lang="en-US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16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богословских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институтов</a:t>
            </a:r>
            <a:endParaRPr lang="de-DE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6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педагогических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вузов</a:t>
            </a:r>
            <a:endParaRPr lang="de-DE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285750" lvl="0" indent="-285750" defTabSz="914400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30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высших школ по подготовке управленческих </a:t>
            </a: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кадров</a:t>
            </a:r>
            <a:endParaRPr lang="en-US" altLang="de-DE" b="1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lvl="0" defTabSz="914400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Всего: 427 высших учебных заведений</a:t>
            </a:r>
            <a:endParaRPr lang="de-DE" altLang="de-DE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de-DE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В Германии существует более </a:t>
            </a:r>
            <a:r>
              <a:rPr lang="de-DE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18.500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de-DE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учебных </a:t>
            </a:r>
            <a:r>
              <a:rPr lang="ru-RU" altLang="de-DE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программ</a:t>
            </a:r>
            <a:endParaRPr lang="de-DE" altLang="de-DE" b="1" u="sn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68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593F3AFCD7C468307BF2776CFAD25" ma:contentTypeVersion="" ma:contentTypeDescription="Ein neues Dokument erstellen." ma:contentTypeScope="" ma:versionID="9ca7234f02a539fcb79bc22d38752978">
  <xsd:schema xmlns:xsd="http://www.w3.org/2001/XMLSchema" xmlns:xs="http://www.w3.org/2001/XMLSchema" xmlns:p="http://schemas.microsoft.com/office/2006/metadata/properties" xmlns:ns2="145de765-d54b-4b65-981d-9bbc827d75dc" xmlns:ns3="926162b2-e1dc-4d6f-a857-81f9854c0fb2" xmlns:ns4="9a8634f9-d7ef-47a6-8c2e-0580e612cd57" targetNamespace="http://schemas.microsoft.com/office/2006/metadata/properties" ma:root="true" ma:fieldsID="87153048951abfa5ce1085212adb19f2" ns2:_="" ns3:_="" ns4:_="">
    <xsd:import namespace="145de765-d54b-4b65-981d-9bbc827d75dc"/>
    <xsd:import namespace="926162b2-e1dc-4d6f-a857-81f9854c0fb2"/>
    <xsd:import namespace="9a8634f9-d7ef-47a6-8c2e-0580e612cd5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6bf82a65d03465fa66a4cdf9e7a306a" minOccurs="0"/>
                <xsd:element ref="ns3:Thema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de765-d54b-4b65-981d-9bbc827d75d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b6ce1ab2-ccf8-40ac-b513-b8e3ba6c55cd}" ma:internalName="TaxCatchAll" ma:showField="CatchAllData" ma:web="a711cc86-fd1d-4f80-a295-e7d2dba55c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162b2-e1dc-4d6f-a857-81f9854c0fb2" elementFormDefault="qualified">
    <xsd:import namespace="http://schemas.microsoft.com/office/2006/documentManagement/types"/>
    <xsd:import namespace="http://schemas.microsoft.com/office/infopath/2007/PartnerControls"/>
    <xsd:element name="c6bf82a65d03465fa66a4cdf9e7a306a" ma:index="10" ma:taxonomy="true" ma:internalName="c6bf82a65d03465fa66a4cdf9e7a306a" ma:taxonomyFieldName="Dokumentenart" ma:displayName="Dokumentenart" ma:default="" ma:fieldId="{c6bf82a6-5d03-465f-a66a-4cdf9e7a306a}" ma:sspId="a001fbed-1328-4d18-8512-813304929403" ma:termSetId="09a3c5c6-f1e5-427b-a7d0-4017eaa569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a" ma:index="11" ma:displayName="Thema" ma:default="Standardpräsentation" ma:format="Dropdown" ma:internalName="Thema">
      <xsd:simpleType>
        <xsd:restriction base="dms:Choice">
          <xsd:enumeration value="Standardpräsentation"/>
          <xsd:enumeration value="Dokumentenvorlage"/>
          <xsd:enumeration value="Corporate-Design Richtlinie"/>
          <xsd:enumeration value="Pressearbeit"/>
          <xsd:enumeration value="Öffentlichkeitsarbeit"/>
          <xsd:enumeration value="Interne Kommunikation"/>
          <xsd:enumeration value="Internetkoordinierung"/>
          <xsd:enumeration value="Social Media"/>
          <xsd:enumeration value="Publikationen"/>
          <xsd:enumeration value="Jahresthema"/>
          <xsd:enumeration value="Marketing"/>
          <xsd:enumeration value="Jubiläum – 90 Jahre DAA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634f9-d7ef-47a6-8c2e-0580e612c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Freigabehinweishash" ma:internalName="SharingHintHash" ma:readOnly="true">
      <xsd:simpleType>
        <xsd:restriction base="dms:Text"/>
      </xsd:simple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bf82a65d03465fa66a4cdf9e7a306a xmlns="926162b2-e1dc-4d6f-a857-81f9854c0f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Präsentationen/Vorträge/Reden</TermName>
          <TermId xmlns="http://schemas.microsoft.com/office/infopath/2007/PartnerControls">73fee78f-aac7-4f8e-ad4e-786841ebc73e</TermId>
        </TermInfo>
      </Terms>
    </c6bf82a65d03465fa66a4cdf9e7a306a>
    <Thema xmlns="926162b2-e1dc-4d6f-a857-81f9854c0fb2">Standardpräsentation</Thema>
    <TaxCatchAll xmlns="145de765-d54b-4b65-981d-9bbc827d75dc">
      <Value>22</Value>
    </TaxCatchAll>
    <SharedWithUsers xmlns="9a8634f9-d7ef-47a6-8c2e-0580e612cd5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28637C-B011-42E9-AC5C-0095C687C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de765-d54b-4b65-981d-9bbc827d75dc"/>
    <ds:schemaRef ds:uri="926162b2-e1dc-4d6f-a857-81f9854c0fb2"/>
    <ds:schemaRef ds:uri="9a8634f9-d7ef-47a6-8c2e-0580e612c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E5579-5BE4-48D3-9B41-FFDC3DCCF983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45de765-d54b-4b65-981d-9bbc827d75dc"/>
    <ds:schemaRef ds:uri="http://schemas.microsoft.com/office/2006/metadata/properties"/>
    <ds:schemaRef ds:uri="9a8634f9-d7ef-47a6-8c2e-0580e612cd57"/>
    <ds:schemaRef ds:uri="926162b2-e1dc-4d6f-a857-81f9854c0fb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D9B91E-6343-4ACA-A0BC-F29DAA6AC3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1111</Words>
  <Application>Microsoft Office PowerPoint</Application>
  <PresentationFormat>Экран (4:3)</PresentationFormat>
  <Paragraphs>442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Office-Design</vt:lpstr>
      <vt:lpstr>Стипендиальные программы  DAAD </vt:lpstr>
      <vt:lpstr>Презентация PowerPoint</vt:lpstr>
      <vt:lpstr>Иностранные студенты в Германии</vt:lpstr>
      <vt:lpstr>Представительства и информационные центры DAAD </vt:lpstr>
      <vt:lpstr>Стипендии DAAD</vt:lpstr>
      <vt:lpstr>Количество стипендиатов DAAD (2014)</vt:lpstr>
      <vt:lpstr>География стипендиатов DAAD (2014*)</vt:lpstr>
      <vt:lpstr>Cоискатели </vt:lpstr>
      <vt:lpstr>Структура вузовского образования</vt:lpstr>
      <vt:lpstr>Hochschulsystem Deutschland</vt:lpstr>
      <vt:lpstr>Zulassung</vt:lpstr>
      <vt:lpstr>Hochschulsommerkurse Летние вузовские курсы (3 - 4 недели)                </vt:lpstr>
      <vt:lpstr>Hochschulsommerkurse Летние вузовские курсы (3 - 4 недели)               </vt:lpstr>
      <vt:lpstr>Studienstipendien  Стипендии для последипломного обучения (от 10 месяцев  до 2 лет)</vt:lpstr>
      <vt:lpstr>          ERP-Studienstipendien – European Recovery Programme           Стипендии для последипломного обучения (18-24 месяцев)</vt:lpstr>
      <vt:lpstr>  Стипендии для последипломного обучения (18-24 месяцев)</vt:lpstr>
      <vt:lpstr>  Стипендии для последипломного обучения (18-24 месяцев)</vt:lpstr>
      <vt:lpstr>Entwicklungsbezogene Aufbaustudiengänge für Fach-  und Führungskräfte  Учебные программы для специалистов и руководителей</vt:lpstr>
      <vt:lpstr>Civil Society Leadership Award  Специальная программа последипломного образования</vt:lpstr>
      <vt:lpstr>Künstlerstipendien Стипендии для соискателей творческих специальностей </vt:lpstr>
      <vt:lpstr>Forschungsstipendien Научно-исследовательские стипендии для аспирантов  и молодых учёных</vt:lpstr>
      <vt:lpstr>Graduate School Scholarship Programme (GSSP)  Структурированные программы для обучения в аспирантуре</vt:lpstr>
      <vt:lpstr>Forschungsaufenthalte   Научные стажировки (1 - 3 месяца) </vt:lpstr>
      <vt:lpstr>Wiedereinladungen Повторные стипендии (1-3 месяца) </vt:lpstr>
      <vt:lpstr>Studienreisen und -praktika ausländischer Studentengruppen  Ознакомительные поездки  и  практика студенческих групп (7 - 12 дней) </vt:lpstr>
      <vt:lpstr>Praktikantenplätze für ausländische Studierende der Natur und   Ingenieurwissenschaften sowie der Land- und Forstwirtschaft IAESTE Практика для иностранных студентов, изучающих естественные,  инженерные науки, также сельское и лесное хозяйство IAESTE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qwertz qwerty</dc:creator>
  <cp:lastModifiedBy>223-5</cp:lastModifiedBy>
  <cp:revision>509</cp:revision>
  <cp:lastPrinted>2013-06-12T13:32:07Z</cp:lastPrinted>
  <dcterms:created xsi:type="dcterms:W3CDTF">2012-03-19T13:50:07Z</dcterms:created>
  <dcterms:modified xsi:type="dcterms:W3CDTF">2017-05-03T09:22:30Z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0x01010044A593F3AFCD7C468307BF2776CFAD25</vt:lpwstr>
  </property>
  <property fmtid="{D5CDD505-2E9C-101B-9397-08002B2CF9AE}" pid="3" name="Dokumentenart">
    <vt:lpwstr>22;#Präsentationen/Vorträge/Reden|73fee78f-aac7-4f8e-ad4e-786841ebc73e</vt:lpwstr>
  </property>
</Properties>
</file>