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08" r:id="rId3"/>
    <p:sldId id="334" r:id="rId4"/>
    <p:sldId id="310" r:id="rId5"/>
    <p:sldId id="335" r:id="rId6"/>
    <p:sldId id="312" r:id="rId7"/>
    <p:sldId id="313" r:id="rId8"/>
    <p:sldId id="314" r:id="rId9"/>
    <p:sldId id="332" r:id="rId10"/>
    <p:sldId id="317" r:id="rId11"/>
    <p:sldId id="319" r:id="rId12"/>
    <p:sldId id="333" r:id="rId13"/>
    <p:sldId id="262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FFFFCC"/>
    <a:srgbClr val="33CCFF"/>
    <a:srgbClr val="66FFFF"/>
    <a:srgbClr val="CCFF66"/>
    <a:srgbClr val="FFCCFF"/>
    <a:srgbClr val="CC99FF"/>
    <a:srgbClr val="99FF99"/>
    <a:srgbClr val="DDDD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2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F9EDB-55C1-44F3-A3A6-5BA23B7F78D1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8BDE6-00F8-4BAD-8E9F-27814C8251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444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ED4E14-9386-4384-BA38-C3D3E8FC8FD5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7E-C280-4DCD-A7E1-93BBC77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9248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ED4E14-9386-4384-BA38-C3D3E8FC8FD5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7E-C280-4DCD-A7E1-93BBC77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01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ED4E14-9386-4384-BA38-C3D3E8FC8FD5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7E-C280-4DCD-A7E1-93BBC77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932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ED4E14-9386-4384-BA38-C3D3E8FC8FD5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7E-C280-4DCD-A7E1-93BBC77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248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ED4E14-9386-4384-BA38-C3D3E8FC8FD5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7E-C280-4DCD-A7E1-93BBC77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340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ED4E14-9386-4384-BA38-C3D3E8FC8FD5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7E-C280-4DCD-A7E1-93BBC77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510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ED4E14-9386-4384-BA38-C3D3E8FC8FD5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7E-C280-4DCD-A7E1-93BBC77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604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ED4E14-9386-4384-BA38-C3D3E8FC8FD5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7E-C280-4DCD-A7E1-93BBC77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508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ED4E14-9386-4384-BA38-C3D3E8FC8FD5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7E-C280-4DCD-A7E1-93BBC77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877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ED4E14-9386-4384-BA38-C3D3E8FC8FD5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7E-C280-4DCD-A7E1-93BBC77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412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ED4E14-9386-4384-BA38-C3D3E8FC8FD5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7E-C280-4DCD-A7E1-93BBC77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038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A3D7E-C280-4DCD-A7E1-93BBC775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460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searchgate.net/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hyperlink" Target="https://inomics.com/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4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ladiinfo.eu/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://www.science-community.org/" TargetMode="External"/><Relationship Id="rId15" Type="http://schemas.openxmlformats.org/officeDocument/2006/relationships/image" Target="../media/image16.png"/><Relationship Id="rId10" Type="http://schemas.openxmlformats.org/officeDocument/2006/relationships/hyperlink" Target="http://www.scholarshipportal.com/" TargetMode="External"/><Relationship Id="rId4" Type="http://schemas.microsoft.com/office/2007/relationships/hdphoto" Target="../media/hdphoto4.wdp"/><Relationship Id="rId9" Type="http://schemas.openxmlformats.org/officeDocument/2006/relationships/hyperlink" Target="http://www.academia.edu/" TargetMode="External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4143372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1439" y="4365104"/>
            <a:ext cx="8501122" cy="158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Z:\АлизарчикЛЛ\Roll-up 2017\Логотипы ВГУ\Логотип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5825" t="27778" b="34523"/>
          <a:stretch/>
        </p:blipFill>
        <p:spPr bwMode="auto">
          <a:xfrm>
            <a:off x="2380140" y="-1"/>
            <a:ext cx="3957112" cy="1340769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14" name="Picture 2" descr="C:\Users\yulenka\Desktop\vsu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971"/>
          <a:stretch/>
        </p:blipFill>
        <p:spPr bwMode="auto">
          <a:xfrm>
            <a:off x="1043608" y="0"/>
            <a:ext cx="1419106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user\Pictures\geog-board-img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7673" b="79427" l="12167" r="90000">
                        <a14:foregroundMark x1="58750" y1="14334" x2="37333" y2="55312"/>
                        <a14:foregroundMark x1="30500" y1="15599" x2="49667" y2="40219"/>
                        <a14:foregroundMark x1="22333" y1="24705" x2="35583" y2="12816"/>
                        <a14:foregroundMark x1="65250" y1="18297" x2="79333" y2="32462"/>
                        <a14:foregroundMark x1="78250" y1="27403" x2="80333" y2="30270"/>
                        <a14:foregroundMark x1="82000" y1="49916" x2="81000" y2="55396"/>
                        <a14:foregroundMark x1="33667" y1="73103" x2="51000" y2="76138"/>
                        <a14:foregroundMark x1="46750" y1="72766" x2="45917" y2="77234"/>
                        <a14:foregroundMark x1="41500" y1="76476" x2="47750" y2="77234"/>
                        <a14:foregroundMark x1="39000" y1="75548" x2="41250" y2="76476"/>
                        <a14:foregroundMark x1="28583" y1="69056" x2="31667" y2="72344"/>
                        <a14:foregroundMark x1="33667" y1="71501" x2="33667" y2="71501"/>
                        <a14:foregroundMark x1="32833" y1="72766" x2="28583" y2="69899"/>
                        <a14:foregroundMark x1="37083" y1="15767" x2="21333" y2="475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66" t="7812" r="15259" b="22315"/>
          <a:stretch/>
        </p:blipFill>
        <p:spPr bwMode="auto">
          <a:xfrm>
            <a:off x="32476" y="47747"/>
            <a:ext cx="1282548" cy="12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Развитие белорусской науки в условиях глобализации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409908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50825" y="908050"/>
            <a:ext cx="756153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>
                <a:solidFill>
                  <a:schemeClr val="tx2"/>
                </a:solidFill>
                <a:latin typeface="Cambria" panose="02040503050406030204" pitchFamily="18" charset="0"/>
              </a:rPr>
              <a:t>Research</a:t>
            </a:r>
            <a:r>
              <a:rPr lang="ru-RU" altLang="ru-RU" b="1" dirty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ru-RU" altLang="ru-RU" b="1" dirty="0" err="1">
                <a:solidFill>
                  <a:schemeClr val="tx2"/>
                </a:solidFill>
                <a:latin typeface="Cambria" panose="02040503050406030204" pitchFamily="18" charset="0"/>
              </a:rPr>
              <a:t>Gate</a:t>
            </a:r>
            <a:r>
              <a:rPr lang="ru-RU" altLang="ru-RU" b="1" dirty="0">
                <a:solidFill>
                  <a:schemeClr val="tx2"/>
                </a:solidFill>
                <a:latin typeface="Cambria" panose="02040503050406030204" pitchFamily="18" charset="0"/>
              </a:rPr>
              <a:t> и </a:t>
            </a:r>
            <a:r>
              <a:rPr lang="en-US" altLang="ru-RU" b="1" dirty="0">
                <a:solidFill>
                  <a:schemeClr val="tx2"/>
                </a:solidFill>
                <a:latin typeface="Cambria" panose="02040503050406030204" pitchFamily="18" charset="0"/>
              </a:rPr>
              <a:t>Academia</a:t>
            </a:r>
            <a:r>
              <a:rPr lang="ru-RU" altLang="ru-RU" b="1" dirty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ru-RU" altLang="ru-RU" dirty="0">
                <a:solidFill>
                  <a:schemeClr val="tx2"/>
                </a:solidFill>
                <a:latin typeface="Cambria" panose="02040503050406030204" pitchFamily="18" charset="0"/>
              </a:rPr>
              <a:t>создают рейтинги посещаемости ваших страниц за определенный период</a:t>
            </a:r>
            <a:endParaRPr lang="ru-RU" alt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7234" y="1733659"/>
            <a:ext cx="6445766" cy="236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yulenka\Desktop\vs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0312" y="188640"/>
            <a:ext cx="89836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Pictures\geog-board-img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7673" b="79427" l="12167" r="90000">
                        <a14:foregroundMark x1="58750" y1="14334" x2="37333" y2="55312"/>
                        <a14:foregroundMark x1="30500" y1="15599" x2="49667" y2="40219"/>
                        <a14:foregroundMark x1="22333" y1="24705" x2="35583" y2="12816"/>
                        <a14:foregroundMark x1="65250" y1="18297" x2="79333" y2="32462"/>
                        <a14:foregroundMark x1="78250" y1="27403" x2="80333" y2="30270"/>
                        <a14:foregroundMark x1="82000" y1="49916" x2="81000" y2="55396"/>
                        <a14:foregroundMark x1="33667" y1="73103" x2="51000" y2="76138"/>
                        <a14:foregroundMark x1="46750" y1="72766" x2="45917" y2="77234"/>
                        <a14:foregroundMark x1="41500" y1="76476" x2="47750" y2="77234"/>
                        <a14:foregroundMark x1="39000" y1="75548" x2="41250" y2="76476"/>
                        <a14:foregroundMark x1="28583" y1="69056" x2="31667" y2="72344"/>
                        <a14:foregroundMark x1="33667" y1="71501" x2="33667" y2="71501"/>
                        <a14:foregroundMark x1="32833" y1="72766" x2="28583" y2="69899"/>
                        <a14:foregroundMark x1="37083" y1="15767" x2="21333" y2="475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66" t="7812" r="15259" b="22315"/>
          <a:stretch/>
        </p:blipFill>
        <p:spPr bwMode="auto">
          <a:xfrm>
            <a:off x="7556269" y="214444"/>
            <a:ext cx="822754" cy="82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0" y="807675"/>
            <a:ext cx="7524328" cy="5276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07504" y="228872"/>
            <a:ext cx="7599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чем их преимущества</a:t>
            </a:r>
            <a:r>
              <a:rPr lang="ru-RU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305" y="4158789"/>
            <a:ext cx="7775575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88461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50824" y="1044314"/>
            <a:ext cx="7716821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 dirty="0">
                <a:solidFill>
                  <a:schemeClr val="tx2"/>
                </a:solidFill>
                <a:latin typeface="Cambria" panose="02040503050406030204" pitchFamily="18" charset="0"/>
              </a:rPr>
              <a:t>Research Gate </a:t>
            </a:r>
            <a:r>
              <a:rPr lang="ru-RU" altLang="ru-RU" b="1" dirty="0">
                <a:solidFill>
                  <a:schemeClr val="tx2"/>
                </a:solidFill>
                <a:latin typeface="Cambria" panose="02040503050406030204" pitchFamily="18" charset="0"/>
              </a:rPr>
              <a:t>и </a:t>
            </a:r>
            <a:r>
              <a:rPr lang="en-US" altLang="ru-RU" b="1" dirty="0">
                <a:solidFill>
                  <a:schemeClr val="tx2"/>
                </a:solidFill>
                <a:latin typeface="Cambria" panose="02040503050406030204" pitchFamily="18" charset="0"/>
              </a:rPr>
              <a:t>Academia </a:t>
            </a:r>
            <a:r>
              <a:rPr lang="ru-RU" altLang="ru-RU" dirty="0">
                <a:solidFill>
                  <a:schemeClr val="tx2"/>
                </a:solidFill>
                <a:latin typeface="Cambria" panose="02040503050406030204" pitchFamily="18" charset="0"/>
              </a:rPr>
              <a:t>дают возможность ученым найти друг друга для общения и сотрудничества</a:t>
            </a:r>
            <a:endParaRPr lang="ru-RU" alt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7" y="2204864"/>
            <a:ext cx="8281293" cy="238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yulenka\Desktop\vs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0312" y="188640"/>
            <a:ext cx="89836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Pictures\geog-board-img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7673" b="79427" l="12167" r="90000">
                        <a14:foregroundMark x1="58750" y1="14334" x2="37333" y2="55312"/>
                        <a14:foregroundMark x1="30500" y1="15599" x2="49667" y2="40219"/>
                        <a14:foregroundMark x1="22333" y1="24705" x2="35583" y2="12816"/>
                        <a14:foregroundMark x1="65250" y1="18297" x2="79333" y2="32462"/>
                        <a14:foregroundMark x1="78250" y1="27403" x2="80333" y2="30270"/>
                        <a14:foregroundMark x1="82000" y1="49916" x2="81000" y2="55396"/>
                        <a14:foregroundMark x1="33667" y1="73103" x2="51000" y2="76138"/>
                        <a14:foregroundMark x1="46750" y1="72766" x2="45917" y2="77234"/>
                        <a14:foregroundMark x1="41500" y1="76476" x2="47750" y2="77234"/>
                        <a14:foregroundMark x1="39000" y1="75548" x2="41250" y2="76476"/>
                        <a14:foregroundMark x1="28583" y1="69056" x2="31667" y2="72344"/>
                        <a14:foregroundMark x1="33667" y1="71501" x2="33667" y2="71501"/>
                        <a14:foregroundMark x1="32833" y1="72766" x2="28583" y2="69899"/>
                        <a14:foregroundMark x1="37083" y1="15767" x2="21333" y2="475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66" t="7812" r="15259" b="22315"/>
          <a:stretch/>
        </p:blipFill>
        <p:spPr bwMode="auto">
          <a:xfrm>
            <a:off x="7556269" y="214444"/>
            <a:ext cx="822754" cy="82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0" y="807675"/>
            <a:ext cx="7524328" cy="5276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07504" y="228872"/>
            <a:ext cx="7599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чем их преимущества?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339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ulenka\Desktop\vs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0312" y="188640"/>
            <a:ext cx="89836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Pictures\geog-board-img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7673" b="79427" l="12167" r="90000">
                        <a14:foregroundMark x1="58750" y1="14334" x2="37333" y2="55312"/>
                        <a14:foregroundMark x1="30500" y1="15599" x2="49667" y2="40219"/>
                        <a14:foregroundMark x1="22333" y1="24705" x2="35583" y2="12816"/>
                        <a14:foregroundMark x1="65250" y1="18297" x2="79333" y2="32462"/>
                        <a14:foregroundMark x1="78250" y1="27403" x2="80333" y2="30270"/>
                        <a14:foregroundMark x1="82000" y1="49916" x2="81000" y2="55396"/>
                        <a14:foregroundMark x1="33667" y1="73103" x2="51000" y2="76138"/>
                        <a14:foregroundMark x1="46750" y1="72766" x2="45917" y2="77234"/>
                        <a14:foregroundMark x1="41500" y1="76476" x2="47750" y2="77234"/>
                        <a14:foregroundMark x1="39000" y1="75548" x2="41250" y2="76476"/>
                        <a14:foregroundMark x1="28583" y1="69056" x2="31667" y2="72344"/>
                        <a14:foregroundMark x1="33667" y1="71501" x2="33667" y2="71501"/>
                        <a14:foregroundMark x1="32833" y1="72766" x2="28583" y2="69899"/>
                        <a14:foregroundMark x1="37083" y1="15767" x2="21333" y2="475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66" t="7812" r="15259" b="22315"/>
          <a:stretch/>
        </p:blipFill>
        <p:spPr bwMode="auto">
          <a:xfrm>
            <a:off x="7556269" y="214444"/>
            <a:ext cx="822754" cy="82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7406" y="1700808"/>
            <a:ext cx="7524328" cy="5276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32040" y="87886"/>
            <a:ext cx="74242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Откуда ученые могут черпать информацию о проводимых международных конкурсах на получение международных грантов и стипендий?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110590" y="1772816"/>
            <a:ext cx="8908087" cy="3168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ru-RU" altLang="ru-RU" sz="2400" dirty="0" smtClean="0">
                <a:latin typeface="Cambria" pitchFamily="18" charset="0"/>
              </a:rPr>
              <a:t>Можно найти данную информацию на таких научных сайтах, как: </a:t>
            </a:r>
            <a:endParaRPr lang="en-US" altLang="ru-RU" sz="2400" dirty="0" smtClean="0">
              <a:latin typeface="Cambria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sz="2400" dirty="0" smtClean="0">
                <a:latin typeface="Cambria" pitchFamily="18" charset="0"/>
              </a:rPr>
              <a:t>Научная социальная сеть</a:t>
            </a:r>
            <a:r>
              <a:rPr lang="en-US" altLang="ru-RU" sz="2400" dirty="0" smtClean="0">
                <a:latin typeface="Cambria" pitchFamily="18" charset="0"/>
              </a:rPr>
              <a:t> </a:t>
            </a: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  <a:hlinkClick r:id="rId5"/>
              </a:rPr>
              <a:t>www.Science-Community.org</a:t>
            </a:r>
            <a:r>
              <a:rPr lang="ru-RU" altLang="ru-RU" sz="2400" dirty="0" smtClean="0">
                <a:latin typeface="Cambria" pitchFamily="18" charset="0"/>
              </a:rPr>
              <a:t>;</a:t>
            </a:r>
            <a:r>
              <a:rPr lang="ru-RU" altLang="ru-RU" sz="2400" b="1" dirty="0" smtClean="0">
                <a:latin typeface="Cambria" pitchFamily="18" charset="0"/>
              </a:rPr>
              <a:t> </a:t>
            </a:r>
            <a:endParaRPr lang="en-US" altLang="ru-RU" sz="2400" b="1" dirty="0" smtClean="0">
              <a:latin typeface="Cambria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altLang="ru-RU" sz="2400" dirty="0" smtClean="0">
                <a:latin typeface="Cambria" pitchFamily="18" charset="0"/>
              </a:rPr>
              <a:t>Mladiinfo </a:t>
            </a:r>
            <a:r>
              <a:rPr lang="en-US" sz="2400" b="1" dirty="0" smtClean="0">
                <a:latin typeface="Cambria" pitchFamily="18" charset="0"/>
                <a:hlinkClick r:id="rId6"/>
              </a:rPr>
              <a:t>mladiinfo.eu</a:t>
            </a:r>
            <a:r>
              <a:rPr lang="en-US" altLang="ru-RU" sz="2400" dirty="0" smtClean="0">
                <a:latin typeface="Cambria" pitchFamily="18" charset="0"/>
              </a:rPr>
              <a:t>; </a:t>
            </a:r>
          </a:p>
          <a:p>
            <a:pPr>
              <a:spcBef>
                <a:spcPts val="0"/>
              </a:spcBef>
              <a:defRPr/>
            </a:pPr>
            <a:r>
              <a:rPr lang="en-US" altLang="ru-RU" sz="2400" dirty="0" smtClean="0">
                <a:latin typeface="Cambria" pitchFamily="18" charset="0"/>
              </a:rPr>
              <a:t>INOMICS </a:t>
            </a:r>
            <a:r>
              <a:rPr lang="en-US" sz="2400" b="1" dirty="0" smtClean="0">
                <a:latin typeface="Cambria" pitchFamily="18" charset="0"/>
                <a:hlinkClick r:id="rId7"/>
              </a:rPr>
              <a:t>inomics.com</a:t>
            </a:r>
            <a:r>
              <a:rPr lang="en-US" altLang="ru-RU" sz="2400" dirty="0" smtClean="0">
                <a:latin typeface="Cambria" pitchFamily="18" charset="0"/>
              </a:rPr>
              <a:t>; </a:t>
            </a:r>
          </a:p>
          <a:p>
            <a:pPr>
              <a:spcBef>
                <a:spcPts val="0"/>
              </a:spcBef>
              <a:defRPr/>
            </a:pPr>
            <a:r>
              <a:rPr lang="en-US" altLang="ru-RU" sz="2400" dirty="0" smtClean="0">
                <a:latin typeface="Cambria" pitchFamily="18" charset="0"/>
              </a:rPr>
              <a:t>ResearchGate </a:t>
            </a:r>
            <a:r>
              <a:rPr lang="en-US" sz="2400" b="1" dirty="0" smtClean="0">
                <a:latin typeface="Cambria" pitchFamily="18" charset="0"/>
                <a:hlinkClick r:id="rId8"/>
              </a:rPr>
              <a:t>researchgate.net</a:t>
            </a:r>
            <a:r>
              <a:rPr lang="en-US" altLang="ru-RU" sz="2400" dirty="0" smtClean="0">
                <a:latin typeface="Cambria" pitchFamily="18" charset="0"/>
              </a:rPr>
              <a:t>; </a:t>
            </a:r>
          </a:p>
          <a:p>
            <a:pPr>
              <a:spcBef>
                <a:spcPts val="0"/>
              </a:spcBef>
              <a:defRPr/>
            </a:pPr>
            <a:r>
              <a:rPr lang="en-US" altLang="ru-RU" sz="2400" dirty="0" smtClean="0">
                <a:latin typeface="Cambria" pitchFamily="18" charset="0"/>
              </a:rPr>
              <a:t>Academia</a:t>
            </a: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Cambria" pitchFamily="18" charset="0"/>
                <a:hlinkClick r:id="rId9"/>
              </a:rPr>
              <a:t>academia.edu</a:t>
            </a:r>
            <a:r>
              <a:rPr lang="en-US" altLang="ru-RU" sz="2400" dirty="0" smtClean="0">
                <a:latin typeface="Cambria" pitchFamily="18" charset="0"/>
              </a:rPr>
              <a:t>; </a:t>
            </a:r>
          </a:p>
          <a:p>
            <a:pPr>
              <a:spcBef>
                <a:spcPts val="0"/>
              </a:spcBef>
              <a:defRPr/>
            </a:pPr>
            <a:r>
              <a:rPr lang="en-US" altLang="ru-RU" sz="2400" dirty="0" smtClean="0">
                <a:latin typeface="Cambria" pitchFamily="18" charset="0"/>
              </a:rPr>
              <a:t>Scholarships</a:t>
            </a:r>
            <a:r>
              <a:rPr lang="ru-RU" altLang="ru-RU" sz="2400" dirty="0" smtClean="0">
                <a:latin typeface="Cambria" pitchFamily="18" charset="0"/>
              </a:rPr>
              <a:t> </a:t>
            </a:r>
            <a:r>
              <a:rPr lang="en-US" sz="2400" b="1" dirty="0" smtClean="0">
                <a:latin typeface="Cambria" pitchFamily="18" charset="0"/>
                <a:hlinkClick r:id="rId10"/>
              </a:rPr>
              <a:t>scholarshipportal.com</a:t>
            </a:r>
            <a:r>
              <a:rPr lang="ru-RU" sz="2400" b="1" dirty="0" smtClean="0">
                <a:latin typeface="Cambria" pitchFamily="18" charset="0"/>
              </a:rPr>
              <a:t>;</a:t>
            </a:r>
            <a:r>
              <a:rPr lang="en-US" altLang="ru-RU" sz="2400" dirty="0" smtClean="0">
                <a:latin typeface="Cambria" pitchFamily="18" charset="0"/>
              </a:rPr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en-US" altLang="ru-RU" sz="2400" dirty="0" smtClean="0">
                <a:latin typeface="Cambria" pitchFamily="18" charset="0"/>
              </a:rPr>
              <a:t>Edu-Active</a:t>
            </a:r>
            <a:r>
              <a:rPr lang="ru-RU" altLang="ru-RU" sz="2400" dirty="0" smtClean="0">
                <a:latin typeface="Cambria" pitchFamily="18" charset="0"/>
              </a:rPr>
              <a:t> </a:t>
            </a:r>
            <a:r>
              <a:rPr lang="en-US" altLang="ru-RU" sz="2400" b="1" u="sng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edu-active.com</a:t>
            </a:r>
            <a:r>
              <a:rPr lang="en-US" altLang="ru-RU" sz="2400" dirty="0" smtClean="0">
                <a:latin typeface="Cambria" pitchFamily="18" charset="0"/>
              </a:rPr>
              <a:t> </a:t>
            </a:r>
            <a:r>
              <a:rPr lang="ru-RU" altLang="ru-RU" sz="2400" dirty="0" smtClean="0">
                <a:latin typeface="Cambria" pitchFamily="18" charset="0"/>
              </a:rPr>
              <a:t>и др. 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65" t="-1060" r="81173" b="29690"/>
          <a:stretch/>
        </p:blipFill>
        <p:spPr bwMode="auto">
          <a:xfrm>
            <a:off x="3500430" y="5143511"/>
            <a:ext cx="1285884" cy="159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43" r="25940"/>
          <a:stretch/>
        </p:blipFill>
        <p:spPr bwMode="auto">
          <a:xfrm>
            <a:off x="6429388" y="3071810"/>
            <a:ext cx="1735523" cy="155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857"/>
          <a:stretch/>
        </p:blipFill>
        <p:spPr bwMode="auto">
          <a:xfrm>
            <a:off x="214282" y="5214950"/>
            <a:ext cx="1197423" cy="148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1661"/>
          <a:stretch/>
        </p:blipFill>
        <p:spPr bwMode="auto">
          <a:xfrm>
            <a:off x="1857356" y="5214950"/>
            <a:ext cx="1201489" cy="150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0717"/>
          <a:stretch/>
        </p:blipFill>
        <p:spPr bwMode="auto">
          <a:xfrm>
            <a:off x="7286644" y="5143512"/>
            <a:ext cx="1214446" cy="15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1174"/>
          <a:stretch/>
        </p:blipFill>
        <p:spPr bwMode="auto">
          <a:xfrm>
            <a:off x="5286380" y="5164592"/>
            <a:ext cx="1285884" cy="155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143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4143372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500174"/>
            <a:ext cx="8058152" cy="1470025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4000" b="1" dirty="0" smtClean="0">
                <a:ln w="127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ln w="127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8" name="Picture 4" descr="Z:\АлизарчикЛЛ\Roll-up 2017\Логотипы ВГУ\Логотип.png"/>
          <p:cNvPicPr>
            <a:picLocks noChangeAspect="1" noChangeArrowheads="1"/>
          </p:cNvPicPr>
          <p:nvPr/>
        </p:nvPicPr>
        <p:blipFill>
          <a:blip r:embed="rId2" cstate="print"/>
          <a:srcRect t="27778" b="34523"/>
          <a:stretch>
            <a:fillRect/>
          </a:stretch>
        </p:blipFill>
        <p:spPr bwMode="auto">
          <a:xfrm>
            <a:off x="0" y="-24"/>
            <a:ext cx="3929058" cy="987469"/>
          </a:xfrm>
          <a:prstGeom prst="rect">
            <a:avLst/>
          </a:prstGeom>
          <a:noFill/>
        </p:spPr>
      </p:pic>
      <p:sp>
        <p:nvSpPr>
          <p:cNvPr id="16" name="Трапеция 15"/>
          <p:cNvSpPr/>
          <p:nvPr/>
        </p:nvSpPr>
        <p:spPr>
          <a:xfrm rot="10800000">
            <a:off x="2928926" y="0"/>
            <a:ext cx="6215074" cy="214290"/>
          </a:xfrm>
          <a:prstGeom prst="trapezoid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17"/>
          <p:cNvSpPr/>
          <p:nvPr/>
        </p:nvSpPr>
        <p:spPr>
          <a:xfrm rot="10800000" flipV="1">
            <a:off x="3214678" y="571480"/>
            <a:ext cx="5929322" cy="285752"/>
          </a:xfrm>
          <a:prstGeom prst="parallelogram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араллелограмм 16"/>
          <p:cNvSpPr/>
          <p:nvPr/>
        </p:nvSpPr>
        <p:spPr>
          <a:xfrm>
            <a:off x="3929058" y="214290"/>
            <a:ext cx="5214942" cy="357190"/>
          </a:xfrm>
          <a:prstGeom prst="parallelogram">
            <a:avLst/>
          </a:prstGeom>
          <a:solidFill>
            <a:schemeClr val="bg2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10800000">
            <a:off x="3428992" y="0"/>
            <a:ext cx="5715008" cy="21429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0800000" flipV="1">
            <a:off x="4205286" y="571480"/>
            <a:ext cx="4938714" cy="2857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908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357298"/>
            <a:ext cx="8435975" cy="5141913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altLang="ru-RU" sz="3600" b="1" dirty="0" smtClean="0">
                <a:latin typeface="Cambria" panose="02040503050406030204" pitchFamily="18" charset="0"/>
              </a:rPr>
              <a:t>Для этого ученому необходимо иметь: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3600" dirty="0" smtClean="0">
                <a:latin typeface="Cambria" panose="02040503050406030204" pitchFamily="18" charset="0"/>
              </a:rPr>
              <a:t>оригинальную научную идею для воплощения в жизнь,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3600" dirty="0" smtClean="0">
                <a:latin typeface="Cambria" panose="02040503050406030204" pitchFamily="18" charset="0"/>
              </a:rPr>
              <a:t>достаточный уровень знания английского языка для проведения исследований за границей,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3600" dirty="0" smtClean="0">
                <a:latin typeface="Cambria" panose="02040503050406030204" pitchFamily="18" charset="0"/>
              </a:rPr>
              <a:t>веру в себя и свои силы.</a:t>
            </a:r>
            <a:endParaRPr lang="ru-RU" altLang="ru-RU" dirty="0" smtClean="0">
              <a:latin typeface="Cambria" panose="02040503050406030204" pitchFamily="18" charset="0"/>
            </a:endParaRPr>
          </a:p>
        </p:txBody>
      </p:sp>
      <p:pic>
        <p:nvPicPr>
          <p:cNvPr id="4" name="Picture 2" descr="C:\Users\yulenka\Desktop\vs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0312" y="188640"/>
            <a:ext cx="89836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Pictures\geog-board-img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7673" b="79427" l="12167" r="90000">
                        <a14:foregroundMark x1="58750" y1="14334" x2="37333" y2="55312"/>
                        <a14:foregroundMark x1="30500" y1="15599" x2="49667" y2="40219"/>
                        <a14:foregroundMark x1="22333" y1="24705" x2="35583" y2="12816"/>
                        <a14:foregroundMark x1="65250" y1="18297" x2="79333" y2="32462"/>
                        <a14:foregroundMark x1="78250" y1="27403" x2="80333" y2="30270"/>
                        <a14:foregroundMark x1="82000" y1="49916" x2="81000" y2="55396"/>
                        <a14:foregroundMark x1="33667" y1="73103" x2="51000" y2="76138"/>
                        <a14:foregroundMark x1="46750" y1="72766" x2="45917" y2="77234"/>
                        <a14:foregroundMark x1="41500" y1="76476" x2="47750" y2="77234"/>
                        <a14:foregroundMark x1="39000" y1="75548" x2="41250" y2="76476"/>
                        <a14:foregroundMark x1="28583" y1="69056" x2="31667" y2="72344"/>
                        <a14:foregroundMark x1="33667" y1="71501" x2="33667" y2="71501"/>
                        <a14:foregroundMark x1="32833" y1="72766" x2="28583" y2="69899"/>
                        <a14:foregroundMark x1="37083" y1="15767" x2="21333" y2="475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66" t="7812" r="15259" b="22315"/>
          <a:stretch/>
        </p:blipFill>
        <p:spPr bwMode="auto">
          <a:xfrm>
            <a:off x="7556269" y="214444"/>
            <a:ext cx="822754" cy="82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43656" y="242918"/>
            <a:ext cx="7740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Как </a:t>
            </a:r>
            <a:r>
              <a:rPr lang="ru-RU" sz="2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современному ученому выйти на международный уровень?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0" y="1285860"/>
            <a:ext cx="7524328" cy="5276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81614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ulenka\Desktop\vs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0312" y="188640"/>
            <a:ext cx="89836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Pictures\geog-board-img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7673" b="79427" l="12167" r="90000">
                        <a14:foregroundMark x1="58750" y1="14334" x2="37333" y2="55312"/>
                        <a14:foregroundMark x1="30500" y1="15599" x2="49667" y2="40219"/>
                        <a14:foregroundMark x1="22333" y1="24705" x2="35583" y2="12816"/>
                        <a14:foregroundMark x1="65250" y1="18297" x2="79333" y2="32462"/>
                        <a14:foregroundMark x1="78250" y1="27403" x2="80333" y2="30270"/>
                        <a14:foregroundMark x1="82000" y1="49916" x2="81000" y2="55396"/>
                        <a14:foregroundMark x1="33667" y1="73103" x2="51000" y2="76138"/>
                        <a14:foregroundMark x1="46750" y1="72766" x2="45917" y2="77234"/>
                        <a14:foregroundMark x1="41500" y1="76476" x2="47750" y2="77234"/>
                        <a14:foregroundMark x1="39000" y1="75548" x2="41250" y2="76476"/>
                        <a14:foregroundMark x1="28583" y1="69056" x2="31667" y2="72344"/>
                        <a14:foregroundMark x1="33667" y1="71501" x2="33667" y2="71501"/>
                        <a14:foregroundMark x1="32833" y1="72766" x2="28583" y2="69899"/>
                        <a14:foregroundMark x1="37083" y1="15767" x2="21333" y2="475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66" t="7812" r="15259" b="22315"/>
          <a:stretch/>
        </p:blipFill>
        <p:spPr bwMode="auto">
          <a:xfrm>
            <a:off x="7556269" y="214444"/>
            <a:ext cx="822754" cy="82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2845" y="214290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Категории </a:t>
            </a:r>
            <a:r>
              <a:rPr lang="ru-RU" sz="2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стипендий и грантов, существующих в международной </a:t>
            </a:r>
            <a:r>
              <a:rPr lang="ru-RU" sz="2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практике</a:t>
            </a:r>
            <a:endParaRPr lang="ru-RU" sz="2400" b="1" dirty="0">
              <a:ln>
                <a:solidFill>
                  <a:schemeClr val="accent2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5720" y="114298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altLang="ru-RU" dirty="0" smtClean="0">
                <a:latin typeface="Cambria" panose="02040503050406030204" pitchFamily="18" charset="0"/>
              </a:rPr>
              <a:t>для студентов (</a:t>
            </a:r>
            <a:r>
              <a:rPr lang="en-US" altLang="ru-RU" dirty="0" smtClean="0">
                <a:latin typeface="Cambria" panose="02040503050406030204" pitchFamily="18" charset="0"/>
              </a:rPr>
              <a:t>for students</a:t>
            </a:r>
            <a:r>
              <a:rPr lang="ru-RU" altLang="ru-RU" dirty="0" smtClean="0">
                <a:latin typeface="Cambria" panose="02040503050406030204" pitchFamily="18" charset="0"/>
              </a:rPr>
              <a:t>);</a:t>
            </a:r>
          </a:p>
          <a:p>
            <a:pPr>
              <a:spcBef>
                <a:spcPts val="0"/>
              </a:spcBef>
            </a:pPr>
            <a:r>
              <a:rPr lang="ru-RU" altLang="ru-RU" dirty="0" smtClean="0">
                <a:latin typeface="Cambria" panose="02040503050406030204" pitchFamily="18" charset="0"/>
              </a:rPr>
              <a:t>для женщин (</a:t>
            </a:r>
            <a:r>
              <a:rPr lang="en-US" altLang="ru-RU" dirty="0" smtClean="0">
                <a:latin typeface="Cambria" panose="02040503050406030204" pitchFamily="18" charset="0"/>
              </a:rPr>
              <a:t>for women</a:t>
            </a:r>
            <a:r>
              <a:rPr lang="ru-RU" altLang="ru-RU" dirty="0" smtClean="0">
                <a:latin typeface="Cambria" panose="02040503050406030204" pitchFamily="18" charset="0"/>
              </a:rPr>
              <a:t>);</a:t>
            </a:r>
          </a:p>
          <a:p>
            <a:pPr>
              <a:spcBef>
                <a:spcPts val="0"/>
              </a:spcBef>
            </a:pPr>
            <a:r>
              <a:rPr lang="ru-RU" altLang="ru-RU" dirty="0" smtClean="0">
                <a:latin typeface="Cambria" panose="02040503050406030204" pitchFamily="18" charset="0"/>
              </a:rPr>
              <a:t>для молодых исследователей (</a:t>
            </a:r>
            <a:r>
              <a:rPr lang="en-US" altLang="ru-RU" dirty="0" smtClean="0">
                <a:latin typeface="Cambria" panose="02040503050406030204" pitchFamily="18" charset="0"/>
              </a:rPr>
              <a:t>for young researchers</a:t>
            </a:r>
            <a:r>
              <a:rPr lang="ru-RU" altLang="ru-RU" dirty="0" smtClean="0">
                <a:latin typeface="Cambria" panose="02040503050406030204" pitchFamily="18" charset="0"/>
              </a:rPr>
              <a:t>);</a:t>
            </a:r>
          </a:p>
          <a:p>
            <a:pPr>
              <a:spcBef>
                <a:spcPts val="0"/>
              </a:spcBef>
            </a:pPr>
            <a:r>
              <a:rPr lang="ru-RU" altLang="ru-RU" dirty="0" smtClean="0">
                <a:latin typeface="Cambria" panose="02040503050406030204" pitchFamily="18" charset="0"/>
              </a:rPr>
              <a:t>для</a:t>
            </a:r>
            <a:r>
              <a:rPr lang="en-US" altLang="ru-RU" dirty="0" smtClean="0">
                <a:latin typeface="Cambria" panose="02040503050406030204" pitchFamily="18" charset="0"/>
              </a:rPr>
              <a:t> </a:t>
            </a:r>
            <a:r>
              <a:rPr lang="ru-RU" altLang="ru-RU" dirty="0" smtClean="0">
                <a:latin typeface="Cambria" panose="02040503050406030204" pitchFamily="18" charset="0"/>
              </a:rPr>
              <a:t>опытных</a:t>
            </a:r>
            <a:r>
              <a:rPr lang="en-US" altLang="ru-RU" dirty="0" smtClean="0">
                <a:latin typeface="Cambria" panose="02040503050406030204" pitchFamily="18" charset="0"/>
              </a:rPr>
              <a:t> </a:t>
            </a:r>
            <a:r>
              <a:rPr lang="ru-RU" altLang="ru-RU" dirty="0" smtClean="0">
                <a:latin typeface="Cambria" panose="02040503050406030204" pitchFamily="18" charset="0"/>
              </a:rPr>
              <a:t>исследователей</a:t>
            </a:r>
            <a:r>
              <a:rPr lang="en-US" altLang="ru-RU" dirty="0" smtClean="0">
                <a:latin typeface="Cambria" panose="02040503050406030204" pitchFamily="18" charset="0"/>
              </a:rPr>
              <a:t> (for senior, postdoctoral researchers, and fellows)</a:t>
            </a:r>
            <a:r>
              <a:rPr lang="ru-RU" altLang="ru-RU" dirty="0" smtClean="0">
                <a:latin typeface="Cambria" panose="02040503050406030204" pitchFamily="18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ru-RU" altLang="ru-RU" dirty="0" smtClean="0">
                <a:latin typeface="Cambria" panose="02040503050406030204" pitchFamily="18" charset="0"/>
              </a:rPr>
              <a:t>для волонтеров;</a:t>
            </a:r>
            <a:endParaRPr lang="en-US" altLang="ru-RU" dirty="0" smtClean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r>
              <a:rPr lang="ru-RU" altLang="ru-RU" dirty="0" smtClean="0">
                <a:latin typeface="Cambria" panose="02040503050406030204" pitchFamily="18" charset="0"/>
              </a:rPr>
              <a:t>для молодых лидеров;</a:t>
            </a:r>
          </a:p>
          <a:p>
            <a:pPr>
              <a:spcBef>
                <a:spcPts val="0"/>
              </a:spcBef>
            </a:pPr>
            <a:r>
              <a:rPr lang="ru-RU" altLang="ru-RU" dirty="0" smtClean="0">
                <a:latin typeface="Cambria" panose="02040503050406030204" pitchFamily="18" charset="0"/>
              </a:rPr>
              <a:t>для теоретиков и практиков.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0" y="1285860"/>
            <a:ext cx="7524328" cy="5276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81614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857364"/>
            <a:ext cx="9144000" cy="290892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</a:pPr>
            <a:r>
              <a:rPr lang="uk-UA" altLang="ru-RU" sz="3600" dirty="0" smtClean="0">
                <a:latin typeface="Cambria" panose="02040503050406030204" pitchFamily="18" charset="0"/>
              </a:rPr>
              <a:t>п</a:t>
            </a:r>
            <a:r>
              <a:rPr lang="ru-RU" altLang="ru-RU" sz="3600" dirty="0" smtClean="0">
                <a:latin typeface="Cambria" panose="02040503050406030204" pitchFamily="18" charset="0"/>
              </a:rPr>
              <a:t>о возрасту;</a:t>
            </a:r>
            <a:endParaRPr lang="uk-UA" altLang="ru-RU" sz="3600" dirty="0" smtClean="0">
              <a:latin typeface="Cambria" panose="02040503050406030204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uk-UA" altLang="ru-RU" sz="3600" dirty="0" smtClean="0">
                <a:latin typeface="Cambria" panose="02040503050406030204" pitchFamily="18" charset="0"/>
              </a:rPr>
              <a:t>по </a:t>
            </a:r>
            <a:r>
              <a:rPr lang="uk-UA" altLang="ru-RU" sz="3600" dirty="0" err="1" smtClean="0">
                <a:latin typeface="Cambria" panose="02040503050406030204" pitchFamily="18" charset="0"/>
              </a:rPr>
              <a:t>гендеру</a:t>
            </a:r>
            <a:r>
              <a:rPr lang="en-US" altLang="ru-RU" sz="3600" dirty="0" smtClean="0">
                <a:latin typeface="Cambria" panose="02040503050406030204" pitchFamily="18" charset="0"/>
              </a:rPr>
              <a:t> (</a:t>
            </a:r>
            <a:r>
              <a:rPr lang="ru-RU" altLang="ru-RU" sz="3600" dirty="0" smtClean="0">
                <a:latin typeface="Cambria" panose="02040503050406030204" pitchFamily="18" charset="0"/>
              </a:rPr>
              <a:t>только для женщин</a:t>
            </a:r>
            <a:r>
              <a:rPr lang="en-US" altLang="ru-RU" sz="3600" dirty="0" smtClean="0">
                <a:latin typeface="Cambria" panose="02040503050406030204" pitchFamily="18" charset="0"/>
              </a:rPr>
              <a:t>)</a:t>
            </a:r>
            <a:r>
              <a:rPr lang="uk-UA" altLang="ru-RU" sz="3600" dirty="0" smtClean="0">
                <a:latin typeface="Cambria" panose="02040503050406030204" pitchFamily="18" charset="0"/>
              </a:rPr>
              <a:t>;</a:t>
            </a:r>
          </a:p>
          <a:p>
            <a:pPr eaLnBrk="1" hangingPunct="1">
              <a:spcBef>
                <a:spcPts val="0"/>
              </a:spcBef>
            </a:pPr>
            <a:r>
              <a:rPr lang="uk-UA" altLang="ru-RU" sz="3600" dirty="0" smtClean="0">
                <a:latin typeface="Cambria" panose="02040503050406030204" pitchFamily="18" charset="0"/>
              </a:rPr>
              <a:t>по </a:t>
            </a:r>
            <a:r>
              <a:rPr lang="uk-UA" altLang="ru-RU" sz="3600" dirty="0" err="1" smtClean="0">
                <a:latin typeface="Cambria" panose="02040503050406030204" pitchFamily="18" charset="0"/>
              </a:rPr>
              <a:t>стране</a:t>
            </a:r>
            <a:r>
              <a:rPr lang="uk-UA" altLang="ru-RU" sz="3600" dirty="0" smtClean="0">
                <a:latin typeface="Cambria" panose="02040503050406030204" pitchFamily="18" charset="0"/>
              </a:rPr>
              <a:t> </a:t>
            </a:r>
            <a:r>
              <a:rPr lang="uk-UA" altLang="ru-RU" sz="3600" dirty="0" err="1" smtClean="0">
                <a:latin typeface="Cambria" panose="02040503050406030204" pitchFamily="18" charset="0"/>
              </a:rPr>
              <a:t>происхождения</a:t>
            </a:r>
            <a:r>
              <a:rPr lang="uk-UA" altLang="ru-RU" sz="3600" dirty="0" smtClean="0">
                <a:latin typeface="Cambria" panose="02040503050406030204" pitchFamily="18" charset="0"/>
              </a:rPr>
              <a:t> </a:t>
            </a:r>
            <a:r>
              <a:rPr lang="uk-UA" altLang="ru-RU" sz="3600" dirty="0" err="1" smtClean="0">
                <a:latin typeface="Cambria" panose="02040503050406030204" pitchFamily="18" charset="0"/>
              </a:rPr>
              <a:t>заявителя</a:t>
            </a:r>
            <a:r>
              <a:rPr lang="uk-UA" altLang="ru-RU" sz="3600" dirty="0" smtClean="0">
                <a:latin typeface="Cambria" panose="02040503050406030204" pitchFamily="18" charset="0"/>
              </a:rPr>
              <a:t>;</a:t>
            </a:r>
          </a:p>
          <a:p>
            <a:pPr eaLnBrk="1" hangingPunct="1">
              <a:spcBef>
                <a:spcPts val="0"/>
              </a:spcBef>
            </a:pPr>
            <a:r>
              <a:rPr lang="uk-UA" altLang="ru-RU" sz="3600" dirty="0" smtClean="0">
                <a:latin typeface="Cambria" panose="02040503050406030204" pitchFamily="18" charset="0"/>
              </a:rPr>
              <a:t>по </a:t>
            </a:r>
            <a:r>
              <a:rPr lang="uk-UA" altLang="ru-RU" sz="3600" dirty="0" err="1" smtClean="0">
                <a:latin typeface="Cambria" panose="02040503050406030204" pitchFamily="18" charset="0"/>
              </a:rPr>
              <a:t>знанию</a:t>
            </a:r>
            <a:r>
              <a:rPr lang="uk-UA" altLang="ru-RU" sz="3600" dirty="0" smtClean="0">
                <a:latin typeface="Cambria" panose="02040503050406030204" pitchFamily="18" charset="0"/>
              </a:rPr>
              <a:t> </a:t>
            </a:r>
            <a:r>
              <a:rPr lang="uk-UA" altLang="ru-RU" sz="3600" dirty="0" err="1" smtClean="0">
                <a:latin typeface="Cambria" panose="02040503050406030204" pitchFamily="18" charset="0"/>
              </a:rPr>
              <a:t>языков</a:t>
            </a:r>
            <a:r>
              <a:rPr lang="uk-UA" altLang="ru-RU" sz="3600" dirty="0" smtClean="0">
                <a:latin typeface="Cambria" panose="02040503050406030204" pitchFamily="18" charset="0"/>
              </a:rPr>
              <a:t>;</a:t>
            </a:r>
          </a:p>
          <a:p>
            <a:pPr eaLnBrk="1" hangingPunct="1">
              <a:spcBef>
                <a:spcPts val="0"/>
              </a:spcBef>
            </a:pPr>
            <a:r>
              <a:rPr lang="uk-UA" altLang="ru-RU" sz="3600" dirty="0" smtClean="0">
                <a:latin typeface="Cambria" panose="02040503050406030204" pitchFamily="18" charset="0"/>
              </a:rPr>
              <a:t>по </a:t>
            </a:r>
            <a:r>
              <a:rPr lang="uk-UA" altLang="ru-RU" sz="3600" dirty="0" err="1" smtClean="0">
                <a:latin typeface="Cambria" panose="02040503050406030204" pitchFamily="18" charset="0"/>
              </a:rPr>
              <a:t>направлению</a:t>
            </a:r>
            <a:r>
              <a:rPr lang="uk-UA" altLang="ru-RU" sz="3600" dirty="0" smtClean="0">
                <a:latin typeface="Cambria" panose="02040503050406030204" pitchFamily="18" charset="0"/>
              </a:rPr>
              <a:t> </a:t>
            </a:r>
            <a:r>
              <a:rPr lang="uk-UA" altLang="ru-RU" sz="3600" dirty="0" err="1" smtClean="0">
                <a:latin typeface="Cambria" panose="02040503050406030204" pitchFamily="18" charset="0"/>
              </a:rPr>
              <a:t>исследований</a:t>
            </a:r>
            <a:r>
              <a:rPr lang="uk-UA" altLang="ru-RU" sz="3600" dirty="0" smtClean="0">
                <a:latin typeface="Cambria" panose="02040503050406030204" pitchFamily="18" charset="0"/>
              </a:rPr>
              <a:t>.</a:t>
            </a:r>
            <a:endParaRPr lang="ru-RU" altLang="ru-RU" sz="3600" dirty="0" smtClean="0">
              <a:latin typeface="Cambria" panose="02040503050406030204" pitchFamily="18" charset="0"/>
            </a:endParaRPr>
          </a:p>
        </p:txBody>
      </p:sp>
      <p:pic>
        <p:nvPicPr>
          <p:cNvPr id="4" name="Picture 2" descr="C:\Users\yulenka\Desktop\vs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0312" y="188640"/>
            <a:ext cx="89836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Pictures\geog-board-img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7673" b="79427" l="12167" r="90000">
                        <a14:foregroundMark x1="58750" y1="14334" x2="37333" y2="55312"/>
                        <a14:foregroundMark x1="30500" y1="15599" x2="49667" y2="40219"/>
                        <a14:foregroundMark x1="22333" y1="24705" x2="35583" y2="12816"/>
                        <a14:foregroundMark x1="65250" y1="18297" x2="79333" y2="32462"/>
                        <a14:foregroundMark x1="78250" y1="27403" x2="80333" y2="30270"/>
                        <a14:foregroundMark x1="82000" y1="49916" x2="81000" y2="55396"/>
                        <a14:foregroundMark x1="33667" y1="73103" x2="51000" y2="76138"/>
                        <a14:foregroundMark x1="46750" y1="72766" x2="45917" y2="77234"/>
                        <a14:foregroundMark x1="41500" y1="76476" x2="47750" y2="77234"/>
                        <a14:foregroundMark x1="39000" y1="75548" x2="41250" y2="76476"/>
                        <a14:foregroundMark x1="28583" y1="69056" x2="31667" y2="72344"/>
                        <a14:foregroundMark x1="33667" y1="71501" x2="33667" y2="71501"/>
                        <a14:foregroundMark x1="32833" y1="72766" x2="28583" y2="69899"/>
                        <a14:foregroundMark x1="37083" y1="15767" x2="21333" y2="475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66" t="7812" r="15259" b="22315"/>
          <a:stretch/>
        </p:blipFill>
        <p:spPr bwMode="auto">
          <a:xfrm>
            <a:off x="7556269" y="214444"/>
            <a:ext cx="822754" cy="82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0" y="1285860"/>
            <a:ext cx="7524328" cy="5276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285728"/>
            <a:ext cx="7599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Какие </a:t>
            </a:r>
            <a:r>
              <a:rPr lang="ru-RU" sz="2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ограничения могут быть для соискателей международных грантов или стипендий</a:t>
            </a:r>
            <a:r>
              <a:rPr lang="ru-RU" sz="2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?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410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ulenka\Desktop\vs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0312" y="188640"/>
            <a:ext cx="89836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Pictures\geog-board-img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7673" b="79427" l="12167" r="90000">
                        <a14:foregroundMark x1="58750" y1="14334" x2="37333" y2="55312"/>
                        <a14:foregroundMark x1="30500" y1="15599" x2="49667" y2="40219"/>
                        <a14:foregroundMark x1="22333" y1="24705" x2="35583" y2="12816"/>
                        <a14:foregroundMark x1="65250" y1="18297" x2="79333" y2="32462"/>
                        <a14:foregroundMark x1="78250" y1="27403" x2="80333" y2="30270"/>
                        <a14:foregroundMark x1="82000" y1="49916" x2="81000" y2="55396"/>
                        <a14:foregroundMark x1="33667" y1="73103" x2="51000" y2="76138"/>
                        <a14:foregroundMark x1="46750" y1="72766" x2="45917" y2="77234"/>
                        <a14:foregroundMark x1="41500" y1="76476" x2="47750" y2="77234"/>
                        <a14:foregroundMark x1="39000" y1="75548" x2="41250" y2="76476"/>
                        <a14:foregroundMark x1="28583" y1="69056" x2="31667" y2="72344"/>
                        <a14:foregroundMark x1="33667" y1="71501" x2="33667" y2="71501"/>
                        <a14:foregroundMark x1="32833" y1="72766" x2="28583" y2="69899"/>
                        <a14:foregroundMark x1="37083" y1="15767" x2="21333" y2="475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66" t="7812" r="15259" b="22315"/>
          <a:stretch/>
        </p:blipFill>
        <p:spPr bwMode="auto">
          <a:xfrm>
            <a:off x="7556269" y="214444"/>
            <a:ext cx="822754" cy="82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0" y="1214422"/>
            <a:ext cx="7500958" cy="811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214290"/>
            <a:ext cx="7286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Обязательные </a:t>
            </a:r>
            <a:r>
              <a:rPr lang="ru-RU" sz="2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критерии для соискателей международных грантов </a:t>
            </a:r>
            <a:r>
              <a:rPr lang="ru-RU" sz="2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или </a:t>
            </a:r>
            <a:r>
              <a:rPr lang="ru-RU" sz="2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стипендий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42844" y="1928802"/>
            <a:ext cx="88692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3600" dirty="0" smtClean="0">
                <a:latin typeface="Cambria" panose="02040503050406030204" pitchFamily="18" charset="0"/>
              </a:rPr>
              <a:t>Знание иностранных языков и наличие сертификатов об этом;</a:t>
            </a:r>
            <a:endParaRPr lang="uk-UA" altLang="ru-RU" sz="3600" dirty="0" smtClean="0">
              <a:latin typeface="Cambria" panose="02040503050406030204" pitchFamily="18" charset="0"/>
            </a:endParaRPr>
          </a:p>
          <a:p>
            <a:r>
              <a:rPr lang="ru-RU" altLang="ru-RU" sz="3600" dirty="0" smtClean="0">
                <a:latin typeface="Cambria" panose="02040503050406030204" pitchFamily="18" charset="0"/>
              </a:rPr>
              <a:t>Публикации на международном уровне</a:t>
            </a:r>
            <a:r>
              <a:rPr lang="uk-UA" altLang="ru-RU" sz="3600" dirty="0" smtClean="0">
                <a:latin typeface="Cambria" panose="02040503050406030204" pitchFamily="18" charset="0"/>
              </a:rPr>
              <a:t>;</a:t>
            </a:r>
          </a:p>
          <a:p>
            <a:r>
              <a:rPr lang="uk-UA" altLang="ru-RU" sz="3600" dirty="0" err="1" smtClean="0">
                <a:latin typeface="Cambria" panose="02040503050406030204" pitchFamily="18" charset="0"/>
              </a:rPr>
              <a:t>Наличие</a:t>
            </a:r>
            <a:r>
              <a:rPr lang="uk-UA" altLang="ru-RU" sz="3600" dirty="0" smtClean="0">
                <a:latin typeface="Cambria" panose="02040503050406030204" pitchFamily="18" charset="0"/>
              </a:rPr>
              <a:t> </a:t>
            </a:r>
            <a:r>
              <a:rPr lang="uk-UA" altLang="ru-RU" sz="3600" dirty="0" err="1" smtClean="0">
                <a:latin typeface="Cambria" panose="02040503050406030204" pitchFamily="18" charset="0"/>
              </a:rPr>
              <a:t>международных</a:t>
            </a:r>
            <a:r>
              <a:rPr lang="uk-UA" altLang="ru-RU" sz="3600" dirty="0" smtClean="0">
                <a:latin typeface="Cambria" panose="02040503050406030204" pitchFamily="18" charset="0"/>
              </a:rPr>
              <a:t> </a:t>
            </a:r>
            <a:r>
              <a:rPr lang="uk-UA" altLang="ru-RU" sz="3600" dirty="0" err="1" smtClean="0">
                <a:latin typeface="Cambria" panose="02040503050406030204" pitchFamily="18" charset="0"/>
              </a:rPr>
              <a:t>контактов</a:t>
            </a:r>
            <a:r>
              <a:rPr lang="uk-UA" altLang="ru-RU" sz="3600" dirty="0" smtClean="0">
                <a:latin typeface="Cambria" panose="02040503050406030204" pitchFamily="18" charset="0"/>
              </a:rPr>
              <a:t> с </a:t>
            </a:r>
            <a:r>
              <a:rPr lang="uk-UA" altLang="ru-RU" sz="3600" dirty="0" err="1" smtClean="0">
                <a:latin typeface="Cambria" panose="02040503050406030204" pitchFamily="18" charset="0"/>
              </a:rPr>
              <a:t>иностранными</a:t>
            </a:r>
            <a:r>
              <a:rPr lang="uk-UA" altLang="ru-RU" sz="3600" dirty="0" smtClean="0">
                <a:latin typeface="Cambria" panose="02040503050406030204" pitchFamily="18" charset="0"/>
              </a:rPr>
              <a:t> </a:t>
            </a:r>
            <a:r>
              <a:rPr lang="uk-UA" altLang="ru-RU" sz="3600" dirty="0" err="1" smtClean="0">
                <a:latin typeface="Cambria" panose="02040503050406030204" pitchFamily="18" charset="0"/>
              </a:rPr>
              <a:t>коллегами</a:t>
            </a:r>
            <a:r>
              <a:rPr lang="uk-UA" altLang="ru-RU" sz="3600" dirty="0" smtClean="0">
                <a:latin typeface="Cambria" panose="02040503050406030204" pitchFamily="18" charset="0"/>
              </a:rPr>
              <a:t>.</a:t>
            </a:r>
            <a:endParaRPr lang="ru-RU" altLang="ru-RU" sz="36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410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96752"/>
            <a:ext cx="8784976" cy="499745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2800" dirty="0" smtClean="0">
                <a:latin typeface="Cambria" panose="02040503050406030204" pitchFamily="18" charset="0"/>
              </a:rPr>
              <a:t>мотивационное</a:t>
            </a:r>
            <a:r>
              <a:rPr lang="en-US" altLang="ru-RU" sz="2800" dirty="0" smtClean="0">
                <a:latin typeface="Cambria" panose="02040503050406030204" pitchFamily="18" charset="0"/>
              </a:rPr>
              <a:t> </a:t>
            </a:r>
            <a:r>
              <a:rPr lang="ru-RU" altLang="ru-RU" sz="2800" dirty="0" smtClean="0">
                <a:latin typeface="Cambria" panose="02040503050406030204" pitchFamily="18" charset="0"/>
              </a:rPr>
              <a:t>письмо</a:t>
            </a:r>
            <a:r>
              <a:rPr lang="en-US" altLang="ru-RU" sz="2800" dirty="0" smtClean="0">
                <a:latin typeface="Cambria" panose="02040503050406030204" pitchFamily="18" charset="0"/>
              </a:rPr>
              <a:t> (motivation or cover letter);</a:t>
            </a:r>
            <a:endParaRPr lang="ru-RU" altLang="ru-RU" sz="2800" dirty="0" smtClean="0">
              <a:latin typeface="Cambria" panose="020405030504060302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800" dirty="0" smtClean="0">
                <a:latin typeface="Cambria" panose="02040503050406030204" pitchFamily="18" charset="0"/>
              </a:rPr>
              <a:t>заявка соискателя для получения гранта или стипендии (</a:t>
            </a:r>
            <a:r>
              <a:rPr lang="en-US" altLang="ru-RU" sz="2800" dirty="0" smtClean="0">
                <a:latin typeface="Cambria" panose="02040503050406030204" pitchFamily="18" charset="0"/>
              </a:rPr>
              <a:t>application form</a:t>
            </a:r>
            <a:r>
              <a:rPr lang="ru-RU" altLang="ru-RU" sz="2800" dirty="0" smtClean="0">
                <a:latin typeface="Cambria" panose="02040503050406030204" pitchFamily="18" charset="0"/>
              </a:rPr>
              <a:t>);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800" dirty="0" smtClean="0">
                <a:latin typeface="Cambria" panose="02040503050406030204" pitchFamily="18" charset="0"/>
              </a:rPr>
              <a:t>исследовательский проект (</a:t>
            </a:r>
            <a:r>
              <a:rPr lang="ru-RU" altLang="ru-RU" sz="2800" dirty="0" err="1" smtClean="0">
                <a:latin typeface="Cambria" panose="02040503050406030204" pitchFamily="18" charset="0"/>
              </a:rPr>
              <a:t>research</a:t>
            </a:r>
            <a:r>
              <a:rPr lang="ru-RU" altLang="ru-RU" sz="2800" dirty="0" smtClean="0">
                <a:latin typeface="Cambria" panose="02040503050406030204" pitchFamily="18" charset="0"/>
              </a:rPr>
              <a:t> </a:t>
            </a:r>
            <a:r>
              <a:rPr lang="ru-RU" altLang="ru-RU" sz="2800" dirty="0" err="1" smtClean="0">
                <a:latin typeface="Cambria" panose="02040503050406030204" pitchFamily="18" charset="0"/>
              </a:rPr>
              <a:t>proposal</a:t>
            </a:r>
            <a:r>
              <a:rPr lang="ru-RU" altLang="ru-RU" sz="2800" dirty="0" smtClean="0">
                <a:latin typeface="Cambria" panose="02040503050406030204" pitchFamily="18" charset="0"/>
              </a:rPr>
              <a:t>);</a:t>
            </a:r>
            <a:endParaRPr lang="en-US" altLang="ru-RU" sz="2800" dirty="0" smtClean="0">
              <a:latin typeface="Cambria" panose="020405030504060302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800" dirty="0" smtClean="0">
                <a:latin typeface="Cambria" panose="02040503050406030204" pitchFamily="18" charset="0"/>
              </a:rPr>
              <a:t>сертификат о знании языка </a:t>
            </a:r>
            <a:r>
              <a:rPr lang="en-US" altLang="ru-RU" sz="2800" dirty="0" smtClean="0">
                <a:latin typeface="Cambria" panose="02040503050406030204" pitchFamily="18" charset="0"/>
              </a:rPr>
              <a:t>TOEFL (</a:t>
            </a:r>
            <a:r>
              <a:rPr lang="ru-RU" altLang="ru-RU" sz="2800" dirty="0" smtClean="0">
                <a:latin typeface="Cambria" panose="02040503050406030204" pitchFamily="18" charset="0"/>
              </a:rPr>
              <a:t>в Минске</a:t>
            </a:r>
            <a:r>
              <a:rPr lang="en-US" altLang="ru-RU" sz="2800" dirty="0" smtClean="0">
                <a:latin typeface="Cambria" panose="02040503050406030204" pitchFamily="18" charset="0"/>
              </a:rPr>
              <a:t>) </a:t>
            </a:r>
            <a:r>
              <a:rPr lang="ru-RU" altLang="ru-RU" sz="2800" dirty="0" smtClean="0">
                <a:latin typeface="Cambria" panose="02040503050406030204" pitchFamily="18" charset="0"/>
              </a:rPr>
              <a:t>или</a:t>
            </a:r>
            <a:r>
              <a:rPr lang="en-US" altLang="ru-RU" sz="2800" dirty="0" smtClean="0">
                <a:latin typeface="Cambria" panose="02040503050406030204" pitchFamily="18" charset="0"/>
              </a:rPr>
              <a:t> IELTS (</a:t>
            </a:r>
            <a:r>
              <a:rPr lang="ru-RU" altLang="ru-RU" sz="2800" dirty="0" smtClean="0">
                <a:latin typeface="Cambria" panose="02040503050406030204" pitchFamily="18" charset="0"/>
              </a:rPr>
              <a:t>в Минске и Могилеве</a:t>
            </a:r>
            <a:r>
              <a:rPr lang="en-US" altLang="ru-RU" sz="2800" dirty="0" smtClean="0">
                <a:latin typeface="Cambria" panose="02040503050406030204" pitchFamily="18" charset="0"/>
              </a:rPr>
              <a:t>);</a:t>
            </a:r>
            <a:endParaRPr lang="ru-RU" altLang="ru-RU" sz="2800" dirty="0" smtClean="0">
              <a:latin typeface="Cambria" panose="020405030504060302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800" dirty="0" smtClean="0">
                <a:latin typeface="Cambria" panose="02040503050406030204" pitchFamily="18" charset="0"/>
              </a:rPr>
              <a:t>рекомендательные письма (</a:t>
            </a:r>
            <a:r>
              <a:rPr lang="en-US" altLang="ru-RU" sz="2800" dirty="0" smtClean="0">
                <a:latin typeface="Cambria" panose="02040503050406030204" pitchFamily="18" charset="0"/>
              </a:rPr>
              <a:t>reference letters</a:t>
            </a:r>
            <a:r>
              <a:rPr lang="ru-RU" altLang="ru-RU" sz="2800" dirty="0" smtClean="0">
                <a:latin typeface="Cambria" panose="02040503050406030204" pitchFamily="18" charset="0"/>
              </a:rPr>
              <a:t>);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800" dirty="0" smtClean="0">
                <a:latin typeface="Cambria" panose="02040503050406030204" pitchFamily="18" charset="0"/>
              </a:rPr>
              <a:t>список</a:t>
            </a:r>
            <a:r>
              <a:rPr lang="en-US" altLang="ru-RU" sz="2800" dirty="0" smtClean="0">
                <a:latin typeface="Cambria" panose="02040503050406030204" pitchFamily="18" charset="0"/>
              </a:rPr>
              <a:t> </a:t>
            </a:r>
            <a:r>
              <a:rPr lang="ru-RU" altLang="ru-RU" sz="2800" dirty="0" smtClean="0">
                <a:latin typeface="Cambria" panose="02040503050406030204" pitchFamily="18" charset="0"/>
              </a:rPr>
              <a:t>публикаций</a:t>
            </a:r>
            <a:r>
              <a:rPr lang="en-US" altLang="ru-RU" sz="2800" dirty="0" smtClean="0">
                <a:latin typeface="Cambria" panose="02040503050406030204" pitchFamily="18" charset="0"/>
              </a:rPr>
              <a:t> (list of publications); </a:t>
            </a:r>
            <a:endParaRPr lang="uk-UA" altLang="ru-RU" sz="2800" dirty="0" smtClean="0">
              <a:latin typeface="Cambria" panose="020405030504060302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uk-UA" altLang="ru-RU" sz="2800" dirty="0" smtClean="0">
                <a:latin typeface="Cambria" panose="02040503050406030204" pitchFamily="18" charset="0"/>
              </a:rPr>
              <a:t>письмо </a:t>
            </a:r>
            <a:r>
              <a:rPr lang="uk-UA" altLang="ru-RU" sz="2800" dirty="0" err="1" smtClean="0">
                <a:latin typeface="Cambria" panose="02040503050406030204" pitchFamily="18" charset="0"/>
              </a:rPr>
              <a:t>из</a:t>
            </a:r>
            <a:r>
              <a:rPr lang="uk-UA" altLang="ru-RU" sz="2800" dirty="0" smtClean="0">
                <a:latin typeface="Cambria" panose="02040503050406030204" pitchFamily="18" charset="0"/>
              </a:rPr>
              <a:t> </a:t>
            </a:r>
            <a:r>
              <a:rPr lang="uk-UA" altLang="ru-RU" sz="2800" dirty="0" err="1" smtClean="0">
                <a:latin typeface="Cambria" panose="02040503050406030204" pitchFamily="18" charset="0"/>
              </a:rPr>
              <a:t>принимающего</a:t>
            </a:r>
            <a:r>
              <a:rPr lang="uk-UA" altLang="ru-RU" sz="2800" dirty="0" smtClean="0">
                <a:latin typeface="Cambria" panose="02040503050406030204" pitchFamily="18" charset="0"/>
              </a:rPr>
              <a:t> </a:t>
            </a:r>
            <a:r>
              <a:rPr lang="uk-UA" altLang="ru-RU" sz="2800" dirty="0" err="1" smtClean="0">
                <a:latin typeface="Cambria" panose="02040503050406030204" pitchFamily="18" charset="0"/>
              </a:rPr>
              <a:t>университета</a:t>
            </a:r>
            <a:r>
              <a:rPr lang="uk-UA" altLang="ru-RU" sz="2800" dirty="0" smtClean="0">
                <a:latin typeface="Cambria" panose="02040503050406030204" pitchFamily="18" charset="0"/>
              </a:rPr>
              <a:t> за </a:t>
            </a:r>
            <a:r>
              <a:rPr lang="uk-UA" altLang="ru-RU" sz="2800" dirty="0" err="1" smtClean="0">
                <a:latin typeface="Cambria" panose="02040503050406030204" pitchFamily="18" charset="0"/>
              </a:rPr>
              <a:t>рубежом</a:t>
            </a:r>
            <a:r>
              <a:rPr lang="uk-UA" altLang="ru-RU" sz="2800" dirty="0" smtClean="0">
                <a:latin typeface="Cambria" panose="02040503050406030204" pitchFamily="18" charset="0"/>
              </a:rPr>
              <a:t>, </a:t>
            </a:r>
            <a:r>
              <a:rPr lang="uk-UA" altLang="ru-RU" sz="2800" dirty="0" err="1" smtClean="0">
                <a:latin typeface="Cambria" panose="02040503050406030204" pitchFamily="18" charset="0"/>
              </a:rPr>
              <a:t>который</a:t>
            </a:r>
            <a:r>
              <a:rPr lang="uk-UA" altLang="ru-RU" sz="2800" dirty="0" smtClean="0">
                <a:latin typeface="Cambria" panose="02040503050406030204" pitchFamily="18" charset="0"/>
              </a:rPr>
              <a:t> </a:t>
            </a:r>
            <a:r>
              <a:rPr lang="uk-UA" altLang="ru-RU" sz="2800" dirty="0" err="1" smtClean="0">
                <a:latin typeface="Cambria" panose="02040503050406030204" pitchFamily="18" charset="0"/>
              </a:rPr>
              <a:t>приглашает</a:t>
            </a:r>
            <a:r>
              <a:rPr lang="uk-UA" altLang="ru-RU" sz="2800" dirty="0" smtClean="0">
                <a:latin typeface="Cambria" panose="02040503050406030204" pitchFamily="18" charset="0"/>
              </a:rPr>
              <a:t> </a:t>
            </a:r>
            <a:r>
              <a:rPr lang="uk-UA" altLang="ru-RU" sz="2800" dirty="0" err="1" smtClean="0">
                <a:latin typeface="Cambria" panose="02040503050406030204" pitchFamily="18" charset="0"/>
              </a:rPr>
              <a:t>соискателя</a:t>
            </a:r>
            <a:r>
              <a:rPr lang="uk-UA" altLang="ru-RU" sz="2800" dirty="0" smtClean="0">
                <a:latin typeface="Cambria" panose="02040503050406030204" pitchFamily="18" charset="0"/>
              </a:rPr>
              <a:t> на </a:t>
            </a:r>
            <a:r>
              <a:rPr lang="uk-UA" altLang="ru-RU" sz="2800" dirty="0" err="1" smtClean="0">
                <a:latin typeface="Cambria" panose="02040503050406030204" pitchFamily="18" charset="0"/>
              </a:rPr>
              <a:t>время</a:t>
            </a:r>
            <a:r>
              <a:rPr lang="uk-UA" altLang="ru-RU" sz="2800" dirty="0" smtClean="0">
                <a:latin typeface="Cambria" panose="02040503050406030204" pitchFamily="18" charset="0"/>
              </a:rPr>
              <a:t> </a:t>
            </a:r>
            <a:r>
              <a:rPr lang="uk-UA" altLang="ru-RU" sz="2800" dirty="0" err="1" smtClean="0">
                <a:latin typeface="Cambria" panose="02040503050406030204" pitchFamily="18" charset="0"/>
              </a:rPr>
              <a:t>проведения</a:t>
            </a:r>
            <a:r>
              <a:rPr lang="uk-UA" altLang="ru-RU" sz="2800" dirty="0" smtClean="0">
                <a:latin typeface="Cambria" panose="02040503050406030204" pitchFamily="18" charset="0"/>
              </a:rPr>
              <a:t> </a:t>
            </a:r>
            <a:r>
              <a:rPr lang="uk-UA" altLang="ru-RU" sz="2800" dirty="0" err="1" smtClean="0">
                <a:latin typeface="Cambria" panose="02040503050406030204" pitchFamily="18" charset="0"/>
              </a:rPr>
              <a:t>исследований</a:t>
            </a:r>
            <a:r>
              <a:rPr lang="uk-UA" altLang="ru-RU" sz="2800" dirty="0" smtClean="0">
                <a:latin typeface="Cambria" panose="02040503050406030204" pitchFamily="18" charset="0"/>
              </a:rPr>
              <a:t> (</a:t>
            </a:r>
            <a:r>
              <a:rPr lang="uk-UA" altLang="ru-RU" sz="2800" dirty="0" err="1" smtClean="0">
                <a:latin typeface="Cambria" panose="02040503050406030204" pitchFamily="18" charset="0"/>
              </a:rPr>
              <a:t>host</a:t>
            </a:r>
            <a:r>
              <a:rPr lang="uk-UA" altLang="ru-RU" sz="2800" dirty="0" smtClean="0">
                <a:latin typeface="Cambria" panose="02040503050406030204" pitchFamily="18" charset="0"/>
              </a:rPr>
              <a:t> </a:t>
            </a:r>
            <a:r>
              <a:rPr lang="uk-UA" altLang="ru-RU" sz="2800" dirty="0" err="1" smtClean="0">
                <a:latin typeface="Cambria" panose="02040503050406030204" pitchFamily="18" charset="0"/>
              </a:rPr>
              <a:t>university</a:t>
            </a:r>
            <a:r>
              <a:rPr lang="uk-UA" altLang="ru-RU" sz="2800" dirty="0" smtClean="0">
                <a:latin typeface="Cambria" panose="02040503050406030204" pitchFamily="18" charset="0"/>
              </a:rPr>
              <a:t>);</a:t>
            </a:r>
            <a:endParaRPr lang="ru-RU" altLang="ru-RU" sz="2800" dirty="0" smtClean="0">
              <a:latin typeface="Cambria" panose="020405030504060302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800" dirty="0" smtClean="0">
                <a:latin typeface="Cambria" panose="02040503050406030204" pitchFamily="18" charset="0"/>
              </a:rPr>
              <a:t>переводы дипломов.</a:t>
            </a:r>
          </a:p>
        </p:txBody>
      </p:sp>
      <p:pic>
        <p:nvPicPr>
          <p:cNvPr id="4" name="Picture 2" descr="C:\Users\yulenka\Desktop\vs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0312" y="188640"/>
            <a:ext cx="89836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Pictures\geog-board-img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7673" b="79427" l="12167" r="90000">
                        <a14:foregroundMark x1="58750" y1="14334" x2="37333" y2="55312"/>
                        <a14:foregroundMark x1="30500" y1="15599" x2="49667" y2="40219"/>
                        <a14:foregroundMark x1="22333" y1="24705" x2="35583" y2="12816"/>
                        <a14:foregroundMark x1="65250" y1="18297" x2="79333" y2="32462"/>
                        <a14:foregroundMark x1="78250" y1="27403" x2="80333" y2="30270"/>
                        <a14:foregroundMark x1="82000" y1="49916" x2="81000" y2="55396"/>
                        <a14:foregroundMark x1="33667" y1="73103" x2="51000" y2="76138"/>
                        <a14:foregroundMark x1="46750" y1="72766" x2="45917" y2="77234"/>
                        <a14:foregroundMark x1="41500" y1="76476" x2="47750" y2="77234"/>
                        <a14:foregroundMark x1="39000" y1="75548" x2="41250" y2="76476"/>
                        <a14:foregroundMark x1="28583" y1="69056" x2="31667" y2="72344"/>
                        <a14:foregroundMark x1="33667" y1="71501" x2="33667" y2="71501"/>
                        <a14:foregroundMark x1="32833" y1="72766" x2="28583" y2="69899"/>
                        <a14:foregroundMark x1="37083" y1="15767" x2="21333" y2="475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66" t="7812" r="15259" b="22315"/>
          <a:stretch/>
        </p:blipFill>
        <p:spPr bwMode="auto">
          <a:xfrm>
            <a:off x="7556269" y="214444"/>
            <a:ext cx="822754" cy="82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0" y="1214422"/>
            <a:ext cx="7524328" cy="5276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-24"/>
            <a:ext cx="75999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Из каких документов может состоять заявка для соискания международного гранта </a:t>
            </a:r>
            <a:r>
              <a:rPr lang="ru-RU" sz="2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или стипендии</a:t>
            </a:r>
            <a:r>
              <a:rPr lang="ru-RU" sz="2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?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5472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500174"/>
            <a:ext cx="8229600" cy="3921125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3600" dirty="0" smtClean="0">
                <a:latin typeface="Cambria" panose="02040503050406030204" pitchFamily="18" charset="0"/>
              </a:rPr>
              <a:t>Для начала необходимо создать научные профили в международных научных сетях, таких как: </a:t>
            </a:r>
          </a:p>
          <a:p>
            <a:r>
              <a:rPr lang="en-US" altLang="ru-RU" sz="3600" u="sng" dirty="0" smtClean="0">
                <a:solidFill>
                  <a:srgbClr val="002060"/>
                </a:solidFill>
                <a:latin typeface="Cambria" panose="02040503050406030204" pitchFamily="18" charset="0"/>
              </a:rPr>
              <a:t>Google Scholar Citations, </a:t>
            </a:r>
            <a:endParaRPr lang="ru-RU" altLang="ru-RU" sz="3600" u="sng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altLang="ru-RU" sz="3600" u="sng" dirty="0">
                <a:solidFill>
                  <a:srgbClr val="002060"/>
                </a:solidFill>
                <a:latin typeface="Cambria" panose="02040503050406030204" pitchFamily="18" charset="0"/>
              </a:rPr>
              <a:t>Google Scholar Academia</a:t>
            </a:r>
            <a:r>
              <a:rPr lang="en-US" altLang="ru-RU" sz="3600" u="sng" dirty="0" smtClean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endParaRPr lang="ru-RU" altLang="ru-RU" sz="3600" u="sng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altLang="ru-RU" sz="3600" u="sng" dirty="0" smtClean="0">
                <a:solidFill>
                  <a:srgbClr val="002060"/>
                </a:solidFill>
                <a:latin typeface="Cambria" panose="02040503050406030204" pitchFamily="18" charset="0"/>
              </a:rPr>
              <a:t>Research Gate, </a:t>
            </a:r>
            <a:endParaRPr lang="ru-RU" altLang="ru-RU" sz="3600" u="sng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altLang="ru-RU" sz="3600" u="sng" dirty="0" smtClean="0">
                <a:solidFill>
                  <a:srgbClr val="002060"/>
                </a:solidFill>
                <a:latin typeface="Cambria" panose="02040503050406030204" pitchFamily="18" charset="0"/>
              </a:rPr>
              <a:t>Social Science Research Network </a:t>
            </a:r>
            <a:r>
              <a:rPr lang="ru-RU" altLang="ru-RU" sz="3600" u="sng" dirty="0" smtClean="0">
                <a:solidFill>
                  <a:srgbClr val="002060"/>
                </a:solidFill>
                <a:latin typeface="Cambria" panose="02040503050406030204" pitchFamily="18" charset="0"/>
              </a:rPr>
              <a:t>и др.</a:t>
            </a:r>
            <a:r>
              <a:rPr lang="ru-RU" altLang="ru-RU" sz="3600" dirty="0" smtClean="0">
                <a:latin typeface="Cambria" panose="02040503050406030204" pitchFamily="18" charset="0"/>
              </a:rPr>
              <a:t/>
            </a:r>
            <a:br>
              <a:rPr lang="ru-RU" altLang="ru-RU" sz="3600" dirty="0" smtClean="0">
                <a:latin typeface="Cambria" panose="02040503050406030204" pitchFamily="18" charset="0"/>
              </a:rPr>
            </a:br>
            <a:endParaRPr lang="ru-RU" altLang="ru-RU" sz="3600" dirty="0" smtClean="0">
              <a:latin typeface="Cambria" panose="02040503050406030204" pitchFamily="18" charset="0"/>
            </a:endParaRPr>
          </a:p>
        </p:txBody>
      </p:sp>
      <p:pic>
        <p:nvPicPr>
          <p:cNvPr id="4" name="Picture 2" descr="C:\Users\yulenka\Desktop\vs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0312" y="188640"/>
            <a:ext cx="89836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Pictures\geog-board-img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7673" b="79427" l="12167" r="90000">
                        <a14:foregroundMark x1="58750" y1="14334" x2="37333" y2="55312"/>
                        <a14:foregroundMark x1="30500" y1="15599" x2="49667" y2="40219"/>
                        <a14:foregroundMark x1="22333" y1="24705" x2="35583" y2="12816"/>
                        <a14:foregroundMark x1="65250" y1="18297" x2="79333" y2="32462"/>
                        <a14:foregroundMark x1="78250" y1="27403" x2="80333" y2="30270"/>
                        <a14:foregroundMark x1="82000" y1="49916" x2="81000" y2="55396"/>
                        <a14:foregroundMark x1="33667" y1="73103" x2="51000" y2="76138"/>
                        <a14:foregroundMark x1="46750" y1="72766" x2="45917" y2="77234"/>
                        <a14:foregroundMark x1="41500" y1="76476" x2="47750" y2="77234"/>
                        <a14:foregroundMark x1="39000" y1="75548" x2="41250" y2="76476"/>
                        <a14:foregroundMark x1="28583" y1="69056" x2="31667" y2="72344"/>
                        <a14:foregroundMark x1="33667" y1="71501" x2="33667" y2="71501"/>
                        <a14:foregroundMark x1="32833" y1="72766" x2="28583" y2="69899"/>
                        <a14:foregroundMark x1="37083" y1="15767" x2="21333" y2="475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66" t="7812" r="15259" b="22315"/>
          <a:stretch/>
        </p:blipFill>
        <p:spPr bwMode="auto">
          <a:xfrm>
            <a:off x="7556269" y="214444"/>
            <a:ext cx="822754" cy="82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0" y="1142984"/>
            <a:ext cx="7524328" cy="5276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-43657" y="44624"/>
            <a:ext cx="75999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Как белорусскому ученому выйти на </a:t>
            </a:r>
            <a:r>
              <a:rPr lang="ru-RU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международный </a:t>
            </a:r>
            <a:r>
              <a:rPr lang="ru-RU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научный уровень</a:t>
            </a:r>
            <a:r>
              <a:rPr lang="ru-RU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?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417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27523" y="1426149"/>
            <a:ext cx="550463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2000" dirty="0" err="1">
                <a:solidFill>
                  <a:schemeClr val="tx2"/>
                </a:solidFill>
                <a:latin typeface="Cambria" panose="02040503050406030204" pitchFamily="18" charset="0"/>
              </a:rPr>
              <a:t>Google</a:t>
            </a:r>
            <a:r>
              <a:rPr lang="ru-RU" altLang="ru-RU" sz="2000" dirty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Cambria" panose="02040503050406030204" pitchFamily="18" charset="0"/>
              </a:rPr>
              <a:t>Scholar</a:t>
            </a:r>
            <a:r>
              <a:rPr lang="ru-RU" altLang="ru-RU" sz="2000" dirty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en-US" altLang="ru-RU" sz="2000" dirty="0">
                <a:solidFill>
                  <a:schemeClr val="tx2"/>
                </a:solidFill>
                <a:latin typeface="Cambria" panose="02040503050406030204" pitchFamily="18" charset="0"/>
              </a:rPr>
              <a:t>Academia</a:t>
            </a:r>
            <a:r>
              <a:rPr lang="ru-RU" altLang="ru-RU" sz="2000" dirty="0">
                <a:latin typeface="Cambria" panose="02040503050406030204" pitchFamily="18" charset="0"/>
              </a:rPr>
              <a:t> автоматически собирает публикации, выложенные в свободный доступ разными издательствами, и на их основе создает ваш личный Индекс </a:t>
            </a:r>
            <a:r>
              <a:rPr lang="ru-RU" altLang="ru-RU" sz="2000" dirty="0" err="1">
                <a:latin typeface="Cambria" panose="02040503050406030204" pitchFamily="18" charset="0"/>
              </a:rPr>
              <a:t>Хирша</a:t>
            </a:r>
            <a:r>
              <a:rPr lang="ru-RU" altLang="ru-RU" sz="2000" dirty="0">
                <a:latin typeface="Cambria" panose="02040503050406030204" pitchFamily="18" charset="0"/>
              </a:rPr>
              <a:t> в профиле, например:</a:t>
            </a:r>
            <a:endParaRPr lang="ru-RU" altLang="ru-RU" sz="2000" dirty="0"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327126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yulenka\Desktop\vs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0312" y="188640"/>
            <a:ext cx="89836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Pictures\geog-board-img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7673" b="79427" l="12167" r="90000">
                        <a14:foregroundMark x1="58750" y1="14334" x2="37333" y2="55312"/>
                        <a14:foregroundMark x1="30500" y1="15599" x2="49667" y2="40219"/>
                        <a14:foregroundMark x1="22333" y1="24705" x2="35583" y2="12816"/>
                        <a14:foregroundMark x1="65250" y1="18297" x2="79333" y2="32462"/>
                        <a14:foregroundMark x1="78250" y1="27403" x2="80333" y2="30270"/>
                        <a14:foregroundMark x1="82000" y1="49916" x2="81000" y2="55396"/>
                        <a14:foregroundMark x1="33667" y1="73103" x2="51000" y2="76138"/>
                        <a14:foregroundMark x1="46750" y1="72766" x2="45917" y2="77234"/>
                        <a14:foregroundMark x1="41500" y1="76476" x2="47750" y2="77234"/>
                        <a14:foregroundMark x1="39000" y1="75548" x2="41250" y2="76476"/>
                        <a14:foregroundMark x1="28583" y1="69056" x2="31667" y2="72344"/>
                        <a14:foregroundMark x1="33667" y1="71501" x2="33667" y2="71501"/>
                        <a14:foregroundMark x1="32833" y1="72766" x2="28583" y2="69899"/>
                        <a14:foregroundMark x1="37083" y1="15767" x2="21333" y2="475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66" t="7812" r="15259" b="22315"/>
          <a:stretch/>
        </p:blipFill>
        <p:spPr bwMode="auto">
          <a:xfrm>
            <a:off x="7556269" y="214444"/>
            <a:ext cx="822754" cy="82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0" y="807675"/>
            <a:ext cx="7524328" cy="5276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07504" y="228872"/>
            <a:ext cx="7599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чем их преимущества</a:t>
            </a:r>
            <a:r>
              <a:rPr lang="ru-RU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484" y="3352638"/>
            <a:ext cx="89965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000" dirty="0" err="1">
                <a:solidFill>
                  <a:schemeClr val="tx2"/>
                </a:solidFill>
                <a:latin typeface="Cambria" panose="02040503050406030204" pitchFamily="18" charset="0"/>
              </a:rPr>
              <a:t>Google</a:t>
            </a:r>
            <a:r>
              <a:rPr lang="ru-RU" altLang="ru-RU" sz="2000" dirty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Cambria" panose="02040503050406030204" pitchFamily="18" charset="0"/>
              </a:rPr>
              <a:t>Scholar</a:t>
            </a:r>
            <a:r>
              <a:rPr lang="ru-RU" altLang="ru-RU" sz="2000" dirty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en-US" altLang="ru-RU" sz="2000" dirty="0">
                <a:solidFill>
                  <a:schemeClr val="tx2"/>
                </a:solidFill>
                <a:latin typeface="Cambria" panose="02040503050406030204" pitchFamily="18" charset="0"/>
              </a:rPr>
              <a:t>Academia</a:t>
            </a:r>
            <a:r>
              <a:rPr lang="ru-RU" altLang="ru-RU" sz="2000" dirty="0">
                <a:latin typeface="Cambria" panose="02040503050406030204" pitchFamily="18" charset="0"/>
              </a:rPr>
              <a:t> автоматически собирает информацию о том, кто, когда и сколько раз цитировал ваши научные труды, например:</a:t>
            </a:r>
            <a:endParaRPr lang="ru-RU" altLang="ru-RU" sz="2000" dirty="0"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385"/>
          <a:stretch/>
        </p:blipFill>
        <p:spPr bwMode="auto">
          <a:xfrm>
            <a:off x="892098" y="4221088"/>
            <a:ext cx="7507288" cy="213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8856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yulenka\Desktop\vs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0312" y="188640"/>
            <a:ext cx="89836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Pictures\geog-board-img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7673" b="79427" l="12167" r="90000">
                        <a14:foregroundMark x1="58750" y1="14334" x2="37333" y2="55312"/>
                        <a14:foregroundMark x1="30500" y1="15599" x2="49667" y2="40219"/>
                        <a14:foregroundMark x1="22333" y1="24705" x2="35583" y2="12816"/>
                        <a14:foregroundMark x1="65250" y1="18297" x2="79333" y2="32462"/>
                        <a14:foregroundMark x1="78250" y1="27403" x2="80333" y2="30270"/>
                        <a14:foregroundMark x1="82000" y1="49916" x2="81000" y2="55396"/>
                        <a14:foregroundMark x1="33667" y1="73103" x2="51000" y2="76138"/>
                        <a14:foregroundMark x1="46750" y1="72766" x2="45917" y2="77234"/>
                        <a14:foregroundMark x1="41500" y1="76476" x2="47750" y2="77234"/>
                        <a14:foregroundMark x1="39000" y1="75548" x2="41250" y2="76476"/>
                        <a14:foregroundMark x1="28583" y1="69056" x2="31667" y2="72344"/>
                        <a14:foregroundMark x1="33667" y1="71501" x2="33667" y2="71501"/>
                        <a14:foregroundMark x1="32833" y1="72766" x2="28583" y2="69899"/>
                        <a14:foregroundMark x1="37083" y1="15767" x2="21333" y2="475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66" t="7812" r="15259" b="22315"/>
          <a:stretch/>
        </p:blipFill>
        <p:spPr bwMode="auto">
          <a:xfrm>
            <a:off x="7556269" y="214444"/>
            <a:ext cx="822754" cy="82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0" y="807675"/>
            <a:ext cx="7524328" cy="5276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07504" y="228872"/>
            <a:ext cx="7599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чем их преимущества</a:t>
            </a:r>
            <a:r>
              <a:rPr lang="ru-RU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36372" y="1588132"/>
            <a:ext cx="8794427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2400" dirty="0" err="1">
                <a:solidFill>
                  <a:schemeClr val="tx2"/>
                </a:solidFill>
                <a:latin typeface="Cambria" panose="02040503050406030204" pitchFamily="18" charset="0"/>
              </a:rPr>
              <a:t>Research</a:t>
            </a:r>
            <a:r>
              <a:rPr lang="ru-RU" altLang="ru-RU" sz="2400" dirty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2400" dirty="0" err="1">
                <a:solidFill>
                  <a:schemeClr val="tx2"/>
                </a:solidFill>
                <a:latin typeface="Cambria" panose="02040503050406030204" pitchFamily="18" charset="0"/>
              </a:rPr>
              <a:t>Gate</a:t>
            </a:r>
            <a:r>
              <a:rPr lang="ru-RU" altLang="ru-RU" sz="2400" dirty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2400" dirty="0">
                <a:latin typeface="Cambria" panose="02040503050406030204" pitchFamily="18" charset="0"/>
              </a:rPr>
              <a:t>присваивает публикациям </a:t>
            </a:r>
            <a:r>
              <a:rPr lang="en-US" altLang="ru-RU" sz="2400" dirty="0">
                <a:latin typeface="Cambria" panose="02040503050406030204" pitchFamily="18" charset="0"/>
              </a:rPr>
              <a:t>DOI</a:t>
            </a:r>
            <a:r>
              <a:rPr lang="ru-RU" altLang="ru-RU" sz="2400" dirty="0">
                <a:latin typeface="Cambria" panose="02040503050406030204" pitchFamily="18" charset="0"/>
              </a:rPr>
              <a:t> (</a:t>
            </a:r>
            <a:r>
              <a:rPr lang="en-US" altLang="ru-RU" sz="2400" dirty="0">
                <a:latin typeface="Cambria" panose="02040503050406030204" pitchFamily="18" charset="0"/>
              </a:rPr>
              <a:t>Digital Identifier of an Object</a:t>
            </a:r>
            <a:r>
              <a:rPr lang="ru-RU" altLang="ru-RU" sz="2400" dirty="0">
                <a:latin typeface="Cambria" panose="02040503050406030204" pitchFamily="18" charset="0"/>
              </a:rPr>
              <a:t>) - цифровой идентификатор объекта - если </a:t>
            </a:r>
            <a:r>
              <a:rPr lang="en-US" altLang="ru-RU" sz="2400" dirty="0">
                <a:latin typeface="Cambria" panose="02040503050406030204" pitchFamily="18" charset="0"/>
              </a:rPr>
              <a:t>DOI</a:t>
            </a:r>
            <a:r>
              <a:rPr lang="ru-RU" altLang="ru-RU" sz="2400" dirty="0">
                <a:latin typeface="Cambria" panose="02040503050406030204" pitchFamily="18" charset="0"/>
              </a:rPr>
              <a:t> не присваивался в издательстве, где публиковалась ваша книга или статья, например:</a:t>
            </a:r>
          </a:p>
          <a:p>
            <a:pPr algn="just">
              <a:defRPr/>
            </a:pPr>
            <a:endParaRPr lang="ru-RU" altLang="ru-RU" sz="2800" dirty="0">
              <a:latin typeface="Cambria" panose="02040503050406030204" pitchFamily="18" charset="0"/>
            </a:endParaRPr>
          </a:p>
          <a:p>
            <a:pPr algn="just">
              <a:defRPr/>
            </a:pPr>
            <a:r>
              <a:rPr lang="uk-UA" altLang="ru-RU" sz="2400" dirty="0" smtClean="0">
                <a:latin typeface="Cambria" panose="02040503050406030204" pitchFamily="18" charset="0"/>
              </a:rPr>
              <a:t>В</a:t>
            </a:r>
            <a:r>
              <a:rPr lang="en-US" altLang="ru-RU" sz="2400" dirty="0" err="1" smtClean="0">
                <a:latin typeface="Cambria" panose="02040503050406030204" pitchFamily="18" charset="0"/>
              </a:rPr>
              <a:t>ahatuarova</a:t>
            </a:r>
            <a:r>
              <a:rPr lang="en-US" altLang="ru-RU" sz="2400" dirty="0" smtClean="0">
                <a:latin typeface="Cambria" panose="02040503050406030204" pitchFamily="18" charset="0"/>
              </a:rPr>
              <a:t>, V</a:t>
            </a:r>
            <a:r>
              <a:rPr lang="uk-UA" altLang="ru-RU" sz="2400" dirty="0" smtClean="0">
                <a:latin typeface="Cambria" panose="02040503050406030204" pitchFamily="18" charset="0"/>
              </a:rPr>
              <a:t>. </a:t>
            </a:r>
            <a:r>
              <a:rPr lang="uk-UA" altLang="ru-RU" sz="2400" dirty="0">
                <a:latin typeface="Cambria" panose="02040503050406030204" pitchFamily="18" charset="0"/>
              </a:rPr>
              <a:t>(</a:t>
            </a:r>
            <a:r>
              <a:rPr lang="uk-UA" altLang="ru-RU" sz="2400" dirty="0" smtClean="0">
                <a:latin typeface="Cambria" panose="02040503050406030204" pitchFamily="18" charset="0"/>
              </a:rPr>
              <a:t>2017). </a:t>
            </a:r>
            <a:r>
              <a:rPr lang="en-US" altLang="ru-RU" sz="2400" dirty="0">
                <a:latin typeface="Cambria" panose="02040503050406030204" pitchFamily="18" charset="0"/>
              </a:rPr>
              <a:t>THE FINANCING SYSTEM OF THE INNOVATIVE ACTIVITY IN THE REPUBLIC OF BELARUS: THE FEATURES OF THE ORGANIZATION</a:t>
            </a:r>
            <a:r>
              <a:rPr lang="uk-UA" altLang="ru-RU" sz="2400" dirty="0" smtClean="0">
                <a:latin typeface="Cambria" panose="02040503050406030204" pitchFamily="18" charset="0"/>
              </a:rPr>
              <a:t>. </a:t>
            </a:r>
            <a:r>
              <a:rPr lang="uk-UA" altLang="ru-RU" sz="2400" i="1" dirty="0" err="1">
                <a:latin typeface="Cambria" panose="02040503050406030204" pitchFamily="18" charset="0"/>
              </a:rPr>
              <a:t>International</a:t>
            </a:r>
            <a:r>
              <a:rPr lang="uk-UA" altLang="ru-RU" sz="2400" i="1" dirty="0">
                <a:latin typeface="Cambria" panose="02040503050406030204" pitchFamily="18" charset="0"/>
              </a:rPr>
              <a:t> </a:t>
            </a:r>
            <a:r>
              <a:rPr lang="uk-UA" altLang="ru-RU" sz="2400" i="1" dirty="0" err="1">
                <a:latin typeface="Cambria" panose="02040503050406030204" pitchFamily="18" charset="0"/>
              </a:rPr>
              <a:t>Letters</a:t>
            </a:r>
            <a:r>
              <a:rPr lang="uk-UA" altLang="ru-RU" sz="2400" i="1" dirty="0">
                <a:latin typeface="Cambria" panose="02040503050406030204" pitchFamily="18" charset="0"/>
              </a:rPr>
              <a:t> </a:t>
            </a:r>
            <a:r>
              <a:rPr lang="uk-UA" altLang="ru-RU" sz="2400" i="1" dirty="0" err="1">
                <a:latin typeface="Cambria" panose="02040503050406030204" pitchFamily="18" charset="0"/>
              </a:rPr>
              <a:t>of</a:t>
            </a:r>
            <a:r>
              <a:rPr lang="uk-UA" altLang="ru-RU" sz="2400" i="1" dirty="0">
                <a:latin typeface="Cambria" panose="02040503050406030204" pitchFamily="18" charset="0"/>
              </a:rPr>
              <a:t> </a:t>
            </a:r>
            <a:r>
              <a:rPr lang="uk-UA" altLang="ru-RU" sz="2400" i="1" dirty="0" err="1">
                <a:latin typeface="Cambria" panose="02040503050406030204" pitchFamily="18" charset="0"/>
              </a:rPr>
              <a:t>Social</a:t>
            </a:r>
            <a:r>
              <a:rPr lang="uk-UA" altLang="ru-RU" sz="2400" i="1" dirty="0">
                <a:latin typeface="Cambria" panose="02040503050406030204" pitchFamily="18" charset="0"/>
              </a:rPr>
              <a:t> </a:t>
            </a:r>
            <a:r>
              <a:rPr lang="uk-UA" altLang="ru-RU" sz="2400" i="1" dirty="0" err="1">
                <a:latin typeface="Cambria" panose="02040503050406030204" pitchFamily="18" charset="0"/>
              </a:rPr>
              <a:t>and</a:t>
            </a:r>
            <a:r>
              <a:rPr lang="uk-UA" altLang="ru-RU" sz="2400" i="1" dirty="0">
                <a:latin typeface="Cambria" panose="02040503050406030204" pitchFamily="18" charset="0"/>
              </a:rPr>
              <a:t> </a:t>
            </a:r>
            <a:r>
              <a:rPr lang="uk-UA" altLang="ru-RU" sz="2400" i="1" dirty="0" err="1">
                <a:latin typeface="Cambria" panose="02040503050406030204" pitchFamily="18" charset="0"/>
              </a:rPr>
              <a:t>Humanistic</a:t>
            </a:r>
            <a:r>
              <a:rPr lang="uk-UA" altLang="ru-RU" sz="2400" i="1" dirty="0">
                <a:latin typeface="Cambria" panose="02040503050406030204" pitchFamily="18" charset="0"/>
              </a:rPr>
              <a:t> </a:t>
            </a:r>
            <a:r>
              <a:rPr lang="uk-UA" altLang="ru-RU" sz="2400" i="1" dirty="0" err="1">
                <a:latin typeface="Cambria" panose="02040503050406030204" pitchFamily="18" charset="0"/>
              </a:rPr>
              <a:t>Sciences</a:t>
            </a:r>
            <a:r>
              <a:rPr lang="uk-UA" altLang="ru-RU" sz="2400" dirty="0">
                <a:latin typeface="Cambria" panose="02040503050406030204" pitchFamily="18" charset="0"/>
              </a:rPr>
              <a:t>, </a:t>
            </a:r>
            <a:r>
              <a:rPr lang="uk-UA" altLang="ru-RU" sz="2400" dirty="0" err="1">
                <a:latin typeface="Cambria" panose="02040503050406030204" pitchFamily="18" charset="0"/>
              </a:rPr>
              <a:t>Vol</a:t>
            </a:r>
            <a:r>
              <a:rPr lang="uk-UA" altLang="ru-RU" sz="2400" dirty="0">
                <a:latin typeface="Cambria" panose="02040503050406030204" pitchFamily="18" charset="0"/>
              </a:rPr>
              <a:t>. 56, </a:t>
            </a:r>
            <a:r>
              <a:rPr lang="uk-UA" altLang="ru-RU" sz="2400" dirty="0" err="1">
                <a:latin typeface="Cambria" panose="02040503050406030204" pitchFamily="18" charset="0"/>
              </a:rPr>
              <a:t>pp</a:t>
            </a:r>
            <a:r>
              <a:rPr lang="uk-UA" altLang="ru-RU" sz="2400" dirty="0">
                <a:latin typeface="Cambria" panose="02040503050406030204" pitchFamily="18" charset="0"/>
              </a:rPr>
              <a:t>. 120-126. </a:t>
            </a:r>
            <a:r>
              <a:rPr lang="uk-UA" altLang="ru-RU" sz="2400" dirty="0" err="1">
                <a:latin typeface="Cambria" panose="02040503050406030204" pitchFamily="18" charset="0"/>
              </a:rPr>
              <a:t>Online</a:t>
            </a:r>
            <a:r>
              <a:rPr lang="uk-UA" altLang="ru-RU" sz="2400" dirty="0">
                <a:latin typeface="Cambria" panose="02040503050406030204" pitchFamily="18" charset="0"/>
              </a:rPr>
              <a:t>: </a:t>
            </a:r>
            <a:r>
              <a:rPr lang="uk-UA" altLang="ru-RU" sz="2400" dirty="0" smtClean="0">
                <a:latin typeface="Cambria" panose="02040503050406030204" pitchFamily="18" charset="0"/>
              </a:rPr>
              <a:t>2017-03-12. </a:t>
            </a:r>
            <a:r>
              <a:rPr lang="uk-UA" altLang="ru-RU" sz="2400" dirty="0" err="1">
                <a:latin typeface="Cambria" panose="02040503050406030204" pitchFamily="18" charset="0"/>
              </a:rPr>
              <a:t>SciPress</a:t>
            </a:r>
            <a:r>
              <a:rPr lang="uk-UA" altLang="ru-RU" sz="2400" dirty="0">
                <a:latin typeface="Cambria" panose="02040503050406030204" pitchFamily="18" charset="0"/>
              </a:rPr>
              <a:t> </a:t>
            </a:r>
            <a:r>
              <a:rPr lang="uk-UA" altLang="ru-RU" sz="2400" dirty="0" err="1" smtClean="0">
                <a:latin typeface="Cambria" panose="02040503050406030204" pitchFamily="18" charset="0"/>
              </a:rPr>
              <a:t>Ltd</a:t>
            </a:r>
            <a:r>
              <a:rPr lang="uk-UA" altLang="ru-RU" sz="2400" dirty="0" smtClean="0">
                <a:latin typeface="Cambria" panose="02040503050406030204" pitchFamily="18" charset="0"/>
              </a:rPr>
              <a:t>. </a:t>
            </a:r>
            <a:r>
              <a:rPr lang="uk-UA" altLang="ru-RU" sz="2400" b="1" u="sng" dirty="0">
                <a:latin typeface="Cambria" panose="02040503050406030204" pitchFamily="18" charset="0"/>
              </a:rPr>
              <a:t>doi:10.18052/www.scipress.com/ILSHS.56.120</a:t>
            </a:r>
            <a:r>
              <a:rPr lang="uk-UA" altLang="ru-RU" sz="2400" dirty="0">
                <a:latin typeface="Cambria" panose="02040503050406030204" pitchFamily="18" charset="0"/>
              </a:rPr>
              <a:t>.</a:t>
            </a:r>
            <a:endParaRPr lang="ru-RU" altLang="ru-RU" sz="2400" dirty="0">
              <a:latin typeface="Cambria" panose="02040503050406030204" pitchFamily="18" charset="0"/>
            </a:endParaRPr>
          </a:p>
          <a:p>
            <a:pPr algn="just">
              <a:defRPr/>
            </a:pP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5688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3a560957eb4d83f40cbc80ff3b7862f65e6674"/>
</p:tagLst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496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Развитие белорусской науки в условиях глобализации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ВНИМАНИЕ!</vt:lpstr>
    </vt:vector>
  </TitlesOfParts>
  <Company>http://presentation-creation.ru/</Company>
  <LinksUpToDate>false</LinksUpToDate>
  <SharedDoc>false</SharedDoc>
  <HyperlinkBase>http://presentation-creation.ru/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obstinate</dc:creator>
  <cp:lastModifiedBy>salahovayush</cp:lastModifiedBy>
  <cp:revision>196</cp:revision>
  <dcterms:created xsi:type="dcterms:W3CDTF">2017-06-04T12:24:27Z</dcterms:created>
  <dcterms:modified xsi:type="dcterms:W3CDTF">2018-01-17T13:13:45Z</dcterms:modified>
</cp:coreProperties>
</file>