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69" r:id="rId2"/>
    <p:sldId id="462" r:id="rId3"/>
    <p:sldId id="497" r:id="rId4"/>
    <p:sldId id="472" r:id="rId5"/>
    <p:sldId id="506" r:id="rId6"/>
    <p:sldId id="473" r:id="rId7"/>
    <p:sldId id="474" r:id="rId8"/>
    <p:sldId id="444" r:id="rId9"/>
    <p:sldId id="46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12" r:id="rId18"/>
    <p:sldId id="498" r:id="rId19"/>
    <p:sldId id="500" r:id="rId20"/>
    <p:sldId id="483" r:id="rId21"/>
    <p:sldId id="501" r:id="rId22"/>
    <p:sldId id="502" r:id="rId23"/>
    <p:sldId id="504" r:id="rId24"/>
    <p:sldId id="486" r:id="rId25"/>
    <p:sldId id="505" r:id="rId26"/>
    <p:sldId id="488" r:id="rId27"/>
    <p:sldId id="469" r:id="rId28"/>
    <p:sldId id="487" r:id="rId29"/>
    <p:sldId id="489" r:id="rId30"/>
    <p:sldId id="490" r:id="rId31"/>
    <p:sldId id="491" r:id="rId32"/>
    <p:sldId id="492" r:id="rId33"/>
    <p:sldId id="493" r:id="rId34"/>
    <p:sldId id="503" r:id="rId35"/>
    <p:sldId id="494" r:id="rId36"/>
    <p:sldId id="507" r:id="rId37"/>
    <p:sldId id="495" r:id="rId38"/>
    <p:sldId id="496" r:id="rId3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521"/>
    <a:srgbClr val="9FE6FF"/>
    <a:srgbClr val="A00404"/>
    <a:srgbClr val="ED5E01"/>
    <a:srgbClr val="BD71D0"/>
    <a:srgbClr val="FF2121"/>
    <a:srgbClr val="40D009"/>
    <a:srgbClr val="04D02B"/>
    <a:srgbClr val="0AD01E"/>
    <a:srgbClr val="0077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3803" autoAdjust="0"/>
  </p:normalViewPr>
  <p:slideViewPr>
    <p:cSldViewPr>
      <p:cViewPr>
        <p:scale>
          <a:sx n="80" d="100"/>
          <a:sy n="80" d="100"/>
        </p:scale>
        <p:origin x="-98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Ожидаемый бюджет на 2018 год - около 140 </a:t>
            </a:r>
            <a:r>
              <a:rPr lang="ru-RU" dirty="0" err="1">
                <a:solidFill>
                  <a:schemeClr val="tx2"/>
                </a:solidFill>
              </a:rPr>
              <a:t>млн</a:t>
            </a:r>
            <a:r>
              <a:rPr lang="ru-RU" dirty="0">
                <a:solidFill>
                  <a:schemeClr val="tx2"/>
                </a:solidFill>
              </a:rPr>
              <a:t> Евро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Ожидаемый бюджет на 2018 год - около 140 млн Евро</c:v>
                </c:pt>
              </c:strCache>
            </c:strRef>
          </c:tx>
          <c:dPt>
            <c:idx val="8"/>
            <c:explosion val="11"/>
          </c:dPt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ENI East 15%</a:t>
                    </a:r>
                  </a:p>
                </c:rich>
              </c:tx>
              <c:dLblPos val="bestFit"/>
              <c:showVal val="1"/>
              <c:showCatName val="1"/>
              <c:separator> </c:separator>
            </c:dLbl>
            <c:txPr>
              <a:bodyPr rot="0"/>
              <a:lstStyle/>
              <a:p>
                <a:pPr>
                  <a:defRPr sz="1300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bestFit"/>
            <c:showVal val="1"/>
            <c:showCatName val="1"/>
            <c:separator> </c:separator>
            <c:showLeaderLines val="1"/>
          </c:dLbls>
          <c:cat>
            <c:strRef>
              <c:f>Лист1!$A$2:$A$14</c:f>
              <c:strCache>
                <c:ptCount val="13"/>
                <c:pt idx="0">
                  <c:v>Russia (ENI &amp;PI)</c:v>
                </c:pt>
                <c:pt idx="1">
                  <c:v>Tunisia</c:v>
                </c:pt>
                <c:pt idx="2">
                  <c:v>DCI Asia</c:v>
                </c:pt>
                <c:pt idx="3">
                  <c:v>DCI Central Asia</c:v>
                </c:pt>
                <c:pt idx="4">
                  <c:v>DCI Latin America</c:v>
                </c:pt>
                <c:pt idx="5">
                  <c:v>DCI Middle East</c:v>
                </c:pt>
                <c:pt idx="6">
                  <c:v>DCI South Africa</c:v>
                </c:pt>
                <c:pt idx="7">
                  <c:v>EDF</c:v>
                </c:pt>
                <c:pt idx="8">
                  <c:v>ENI East</c:v>
                </c:pt>
                <c:pt idx="9">
                  <c:v>ENI South</c:v>
                </c:pt>
                <c:pt idx="10">
                  <c:v>IPA Western Balkans</c:v>
                </c:pt>
                <c:pt idx="11">
                  <c:v>PI Asia Industrialized</c:v>
                </c:pt>
                <c:pt idx="12">
                  <c:v>PI USA &amp; Canada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9.0000000000000066E-2</c:v>
                </c:pt>
                <c:pt idx="1">
                  <c:v>2.0000000000000032E-2</c:v>
                </c:pt>
                <c:pt idx="2">
                  <c:v>0.13</c:v>
                </c:pt>
                <c:pt idx="3">
                  <c:v>4.0000000000000063E-2</c:v>
                </c:pt>
                <c:pt idx="4">
                  <c:v>4.0000000000000063E-2</c:v>
                </c:pt>
                <c:pt idx="5">
                  <c:v>2.0000000000000032E-2</c:v>
                </c:pt>
                <c:pt idx="6">
                  <c:v>1.0000000000000016E-2</c:v>
                </c:pt>
                <c:pt idx="7">
                  <c:v>4.0000000000000063E-2</c:v>
                </c:pt>
                <c:pt idx="8">
                  <c:v>0.15000000000000019</c:v>
                </c:pt>
                <c:pt idx="9">
                  <c:v>0.2</c:v>
                </c:pt>
                <c:pt idx="10">
                  <c:v>0.17</c:v>
                </c:pt>
                <c:pt idx="11">
                  <c:v>5.0000000000000051E-2</c:v>
                </c:pt>
                <c:pt idx="12">
                  <c:v>4.0000000000000063E-2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3.3977854330708664E-2"/>
                </c:manualLayout>
              </c:layout>
              <c:showLegendKey val="1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9.9550196850394151E-2"/>
                  <c:y val="-2.8779527559055227E-3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baseline="0" dirty="0" smtClean="0">
                        <a:solidFill>
                          <a:srgbClr val="FF0000"/>
                        </a:solidFill>
                      </a:rPr>
                      <a:t>Беларусь</a:t>
                    </a:r>
                    <a:r>
                      <a:rPr lang="en-US" sz="1300" b="1" baseline="0" dirty="0">
                        <a:solidFill>
                          <a:srgbClr val="FF0000"/>
                        </a:solidFill>
                      </a:rPr>
                      <a:t>
9%</a:t>
                    </a:r>
                  </a:p>
                </c:rich>
              </c:tx>
              <c:showLegendKey val="1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300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Украина</c:v>
                </c:pt>
                <c:pt idx="1">
                  <c:v>Грузия</c:v>
                </c:pt>
                <c:pt idx="2">
                  <c:v>Армения</c:v>
                </c:pt>
                <c:pt idx="3">
                  <c:v>Молдова</c:v>
                </c:pt>
                <c:pt idx="4">
                  <c:v>Азербайджан</c:v>
                </c:pt>
                <c:pt idx="5">
                  <c:v>Беларусь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0.41000000000000025</c:v>
                </c:pt>
                <c:pt idx="1">
                  <c:v>0.22</c:v>
                </c:pt>
                <c:pt idx="2">
                  <c:v>0.15000000000000013</c:v>
                </c:pt>
                <c:pt idx="3">
                  <c:v>7.0000000000000021E-2</c:v>
                </c:pt>
                <c:pt idx="4">
                  <c:v>6.0000000000000032E-2</c:v>
                </c:pt>
                <c:pt idx="5">
                  <c:v>9.0000000000000024E-2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300" baseline="0">
              <a:solidFill>
                <a:schemeClr val="tx2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Количество участников</a:t>
            </a:r>
            <a:r>
              <a:rPr lang="ru-RU" sz="1800" baseline="0" dirty="0" smtClean="0">
                <a:solidFill>
                  <a:schemeClr val="tx2"/>
                </a:solidFill>
              </a:rPr>
              <a:t> по результатам конкурсов 2015-2017</a:t>
            </a:r>
            <a:endParaRPr lang="ru-RU" sz="18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3497913175741114"/>
          <c:y val="1.6015302750657802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 РБ в ЕС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Конкурс 2015</c:v>
                </c:pt>
                <c:pt idx="1">
                  <c:v>Конкурс 2016</c:v>
                </c:pt>
                <c:pt idx="2">
                  <c:v>Конкурс 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206</c:v>
                </c:pt>
                <c:pt idx="1">
                  <c:v>306</c:v>
                </c:pt>
                <c:pt idx="2">
                  <c:v>421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ЕС в РБ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Конкурс 2015</c:v>
                </c:pt>
                <c:pt idx="1">
                  <c:v>Конкурс 2016</c:v>
                </c:pt>
                <c:pt idx="2">
                  <c:v>Конкурс 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67</c:v>
                </c:pt>
                <c:pt idx="1">
                  <c:v>137</c:v>
                </c:pt>
                <c:pt idx="2">
                  <c:v>217</c:v>
                </c:pt>
              </c:numCache>
            </c:numRef>
          </c:val>
        </c:ser>
        <c:dLbls>
          <c:showVal val="1"/>
        </c:dLbls>
        <c:gapWidth val="95"/>
        <c:overlap val="100"/>
        <c:axId val="92779264"/>
        <c:axId val="92780800"/>
      </c:barChart>
      <c:catAx>
        <c:axId val="92779264"/>
        <c:scaling>
          <c:orientation val="minMax"/>
        </c:scaling>
        <c:axPos val="b"/>
        <c:majorTickMark val="none"/>
        <c:tickLblPos val="nextTo"/>
        <c:crossAx val="92780800"/>
        <c:crosses val="autoZero"/>
        <c:auto val="1"/>
        <c:lblAlgn val="ctr"/>
        <c:lblOffset val="100"/>
      </c:catAx>
      <c:valAx>
        <c:axId val="927808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2779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728940197939088"/>
          <c:y val="0.24818195854277622"/>
          <c:w val="0.51268902538893169"/>
          <c:h val="7.563388388695552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3191DA80-ADB6-417B-8AD8-53C77D3D8D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05171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BEF61CF-CD5B-4078-90AE-318C210628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78462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8975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11160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1154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1154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1154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13124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385385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6" indent="-171416">
              <a:buFont typeface="Arial" panose="020B0604020202020204" pitchFamily="34" charset="0"/>
              <a:buChar char="•"/>
            </a:pPr>
            <a:endParaRPr lang="fr-BE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6980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385385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29276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29276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2927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385385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29276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36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8975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2927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2927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2927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CD9C-6DAA-4BF0-BFC5-6D6FB5C6663C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2927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1154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61CF-CD5B-4078-90AE-318C2106285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226805" y="6597353"/>
            <a:ext cx="687407" cy="287908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0" b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4202527" y="6597352"/>
            <a:ext cx="6575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BE" sz="700" i="1" smtClean="0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8273" y="-36909"/>
            <a:ext cx="6247665" cy="14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61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40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68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A1C3FC6-D38F-4D9F-AE1A-669176586B6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9425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226805" y="6597353"/>
            <a:ext cx="687407" cy="287908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0" b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4202527" y="6597352"/>
            <a:ext cx="6575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BE" sz="700" i="1" smtClean="0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949" y="299571"/>
            <a:ext cx="1425955" cy="9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22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6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05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82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48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31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51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01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98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c.europa.eu/programmes/erasmus-plus/resources/documents/applicants_en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resources_en" TargetMode="External"/><Relationship Id="rId2" Type="http://schemas.openxmlformats.org/officeDocument/2006/relationships/hyperlink" Target="https://ec.europa.eu/programmes/erasmus-plus/sites/erasmusplus2/files/files/resources/erasmus-plus-programme-guide_en.pdf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erasmus-plus/library/scholarships-catalogue_en" TargetMode="External"/><Relationship Id="rId7" Type="http://schemas.openxmlformats.org/officeDocument/2006/relationships/hyperlink" Target="http://bookshop.europa.eu/en/joint-international-master-programmes-pbEC0313346/" TargetMode="External"/><Relationship Id="rId2" Type="http://schemas.openxmlformats.org/officeDocument/2006/relationships/hyperlink" Target="https://ec.europa.eu/programmes/erasmus-plus/sites/erasmusplus2/files/files/resources/erasmus-plus-programme-guide_e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pnuffic.nl/en/internationalisation/jdaz-guide" TargetMode="External"/><Relationship Id="rId5" Type="http://schemas.openxmlformats.org/officeDocument/2006/relationships/hyperlink" Target="https://eacea.ec.europa.eu/sites/eacea-site/files/2017_emjmd38-selection_results.pdf" TargetMode="External"/><Relationship Id="rId4" Type="http://schemas.openxmlformats.org/officeDocument/2006/relationships/hyperlink" Target="http://eacea.ec.europa.eu/erasmus_mundus/tools/good_practices_en.php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rasmus-plus.belarus.unibel.by/ru/main.aspx?guid=176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1477" y="1124744"/>
            <a:ext cx="8943975" cy="4838700"/>
            <a:chOff x="56" y="1006"/>
            <a:chExt cx="5634" cy="3048"/>
          </a:xfrm>
          <a:solidFill>
            <a:srgbClr val="0070C0">
              <a:alpha val="36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0" y="1571612"/>
            <a:ext cx="91694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Международная кредитная мобильность и Совместные магистерские степени (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Key Action</a:t>
            </a: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возможности для Беларуси</a:t>
            </a:r>
            <a:endParaRPr lang="en-GB" sz="3600" kern="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-214338"/>
            <a:ext cx="32734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58" y="5143512"/>
            <a:ext cx="8572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Информационный день по программе </a:t>
            </a:r>
            <a:r>
              <a:rPr lang="ru-RU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Erasmus+</a:t>
            </a:r>
            <a:endParaRPr lang="ru-RU" sz="20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Минск, 31 октября 2017 г.</a:t>
            </a:r>
          </a:p>
          <a:p>
            <a:r>
              <a:rPr lang="ru-RU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Белорусский государственный технологический университет</a:t>
            </a:r>
          </a:p>
          <a:p>
            <a:endParaRPr lang="ru-RU" sz="1800" b="0" dirty="0" err="1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2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8992" y="500042"/>
            <a:ext cx="5429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 белорусском университете-партнере в заявке указываются: </a:t>
            </a:r>
          </a:p>
          <a:p>
            <a:endParaRPr lang="ru-RU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типы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мобильности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количество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человек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продолжительность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мобильности в каждом случае</a:t>
            </a:r>
            <a:endParaRPr lang="ru-RU" sz="24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orname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71480"/>
            <a:ext cx="2720359" cy="57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928670"/>
            <a:ext cx="3888432" cy="4885467"/>
          </a:xfrm>
          <a:prstGeom prst="rect">
            <a:avLst/>
          </a:prstGeom>
          <a:ln>
            <a:solidFill>
              <a:schemeClr val="tx1">
                <a:alpha val="22000"/>
              </a:schemeClr>
            </a:solidFill>
          </a:ln>
        </p:spPr>
      </p:pic>
      <p:pic>
        <p:nvPicPr>
          <p:cNvPr id="2" name="Picture 1" descr="government-building-icon-h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564904"/>
            <a:ext cx="2388113" cy="2284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1214422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/>
                <a:cs typeface="Calibri"/>
              </a:rPr>
              <a:t>Учреждение высшего образования страны программы</a:t>
            </a:r>
            <a:endParaRPr lang="en-GB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8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052736"/>
            <a:ext cx="4035400" cy="4485278"/>
          </a:xfrm>
          <a:prstGeom prst="rect">
            <a:avLst/>
          </a:prstGeom>
          <a:ln>
            <a:solidFill>
              <a:schemeClr val="tx2">
                <a:alpha val="41000"/>
              </a:schemeClr>
            </a:solidFill>
          </a:ln>
        </p:spPr>
      </p:pic>
      <p:pic>
        <p:nvPicPr>
          <p:cNvPr id="119" name="Picture 118" descr="government-building-icon-h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348880"/>
            <a:ext cx="2388113" cy="2284629"/>
          </a:xfrm>
          <a:prstGeom prst="rect">
            <a:avLst/>
          </a:prstGeom>
        </p:spPr>
      </p:pic>
      <p:pic>
        <p:nvPicPr>
          <p:cNvPr id="120" name="Picture 119" descr="government-building-icon-h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348880"/>
            <a:ext cx="2388113" cy="2284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1071546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/>
                <a:cs typeface="Calibri"/>
              </a:rPr>
              <a:t>Учреждение высшего образования страны программы</a:t>
            </a:r>
            <a:endParaRPr lang="en-GB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071546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/>
                <a:cs typeface="Calibri"/>
              </a:rPr>
              <a:t>Учреждение высшего образования страны-партнера</a:t>
            </a:r>
            <a:endParaRPr lang="en-GB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572140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 начала мобильности!</a:t>
            </a:r>
            <a:endParaRPr lang="ru-RU" sz="2400" b="0" dirty="0" err="1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6215082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http://ec.europa.eu/programmes/erasmus-plus/resources/documents/applicants_en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4298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0430" y="357166"/>
            <a:ext cx="535785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Межинституциональный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договор:</a:t>
            </a:r>
          </a:p>
          <a:p>
            <a:endPara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признание полученных зачетных единиц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прозрачная  процедура отбора в отправляющем университете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требуемый уровень знаний языка и языковая поддержка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отсутствие платы за обучение и равные возможности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консультирование в отправляющем и принимающем учреждениях (визы, страховки, размещение и пр.)</a:t>
            </a:r>
          </a:p>
        </p:txBody>
      </p:sp>
      <p:pic>
        <p:nvPicPr>
          <p:cNvPr id="3" name="Рисунок 2" descr="rukopojat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00306"/>
            <a:ext cx="3775468" cy="25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196752"/>
            <a:ext cx="3864828" cy="4135977"/>
          </a:xfrm>
          <a:prstGeom prst="rect">
            <a:avLst/>
          </a:prstGeom>
          <a:ln>
            <a:solidFill>
              <a:schemeClr val="tx1">
                <a:alpha val="33000"/>
              </a:schemeClr>
            </a:solidFill>
          </a:ln>
        </p:spPr>
      </p:pic>
      <p:pic>
        <p:nvPicPr>
          <p:cNvPr id="119" name="Picture 118" descr="government-building-icon-h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348880"/>
            <a:ext cx="2388113" cy="2284629"/>
          </a:xfrm>
          <a:prstGeom prst="rect">
            <a:avLst/>
          </a:prstGeom>
        </p:spPr>
      </p:pic>
      <p:pic>
        <p:nvPicPr>
          <p:cNvPr id="120" name="Picture 119" descr="government-building-icon-h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348880"/>
            <a:ext cx="2388113" cy="2284629"/>
          </a:xfrm>
          <a:prstGeom prst="rect">
            <a:avLst/>
          </a:prstGeom>
        </p:spPr>
      </p:pic>
      <p:pic>
        <p:nvPicPr>
          <p:cNvPr id="7" name="Picture 6" descr="comm_ser_logo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789040"/>
            <a:ext cx="2276872" cy="227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566124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/>
                <a:cs typeface="Calibri"/>
              </a:rPr>
              <a:t>Участник мобильности</a:t>
            </a:r>
            <a:endParaRPr lang="en-GB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071546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/>
                <a:cs typeface="Calibri"/>
              </a:rPr>
              <a:t>Учреждение высшего образования страны программы</a:t>
            </a:r>
            <a:endParaRPr lang="en-GB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1071546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/>
                <a:cs typeface="Calibri"/>
              </a:rPr>
              <a:t>Учреждение высшего образования страны-партнера</a:t>
            </a:r>
            <a:endParaRPr lang="en-GB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2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20" y="65244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520" y="80484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28604"/>
            <a:ext cx="4000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Соглашение об обучении (</a:t>
            </a:r>
            <a:r>
              <a:rPr lang="ru-RU" sz="2800" dirty="0" err="1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Learning</a:t>
            </a:r>
            <a:r>
              <a:rPr lang="ru-RU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Agreement</a:t>
            </a:r>
            <a:r>
              <a:rPr lang="ru-RU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) </a:t>
            </a:r>
            <a:r>
              <a:rPr lang="ru-RU" sz="28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– для студентов</a:t>
            </a:r>
          </a:p>
          <a:p>
            <a:endParaRPr lang="ru-RU" sz="2800" dirty="0" smtClean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 smtClean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учебная программа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результаты обучения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признание учебных компонентов</a:t>
            </a:r>
            <a:endParaRPr lang="ru-RU" sz="2800" b="0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428604"/>
            <a:ext cx="4000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Соглашение о мобильности (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Mobility </a:t>
            </a:r>
            <a:r>
              <a:rPr lang="ru-RU" sz="2800" dirty="0" err="1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Agreement</a:t>
            </a:r>
            <a:r>
              <a:rPr lang="ru-RU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ru-RU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– для сотрудников</a:t>
            </a:r>
          </a:p>
          <a:p>
            <a:endParaRPr lang="en-US" sz="2800" dirty="0" smtClean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 smtClean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программа стажировки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права и обязательства сторон</a:t>
            </a:r>
          </a:p>
        </p:txBody>
      </p:sp>
    </p:spTree>
    <p:extLst>
      <p:ext uri="{BB962C8B-B14F-4D97-AF65-F5344CB8AC3E}">
        <p14:creationId xmlns:p14="http://schemas.microsoft.com/office/powerpoint/2010/main" xmlns="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 descr="government-building-icon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348880"/>
            <a:ext cx="2388113" cy="2284629"/>
          </a:xfrm>
          <a:prstGeom prst="rect">
            <a:avLst/>
          </a:prstGeom>
        </p:spPr>
      </p:pic>
      <p:pic>
        <p:nvPicPr>
          <p:cNvPr id="7" name="Picture 6" descr="comm_ser_logo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2214554"/>
            <a:ext cx="2276872" cy="227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12" y="1785926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alibri"/>
                <a:cs typeface="Calibri"/>
              </a:rPr>
              <a:t>Участник</a:t>
            </a:r>
            <a:endParaRPr lang="en-GB" sz="32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071546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/>
                <a:cs typeface="Calibri"/>
              </a:rPr>
              <a:t>Учреждение высшего образования страны программы</a:t>
            </a:r>
            <a:endParaRPr lang="en-GB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2000240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договор о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предоставлении гранта участнику мобильности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</a:t>
            </a:r>
            <a:r>
              <a:rPr lang="ru-RU" sz="2400" dirty="0" err="1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articipant</a:t>
            </a:r>
            <a:r>
              <a:rPr lang="ru-RU" sz="24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grant</a:t>
            </a:r>
            <a:r>
              <a:rPr lang="ru-RU" sz="24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agreement</a:t>
            </a:r>
            <a:r>
              <a:rPr lang="ru-RU" sz="24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)</a:t>
            </a:r>
            <a:endParaRPr lang="ru-RU" sz="24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2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1477" y="1124744"/>
            <a:ext cx="8943975" cy="4838700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aphicFrame>
        <p:nvGraphicFramePr>
          <p:cNvPr id="8" name="Диаграмма 7"/>
          <p:cNvGraphicFramePr/>
          <p:nvPr/>
        </p:nvGraphicFramePr>
        <p:xfrm>
          <a:off x="642910" y="142852"/>
          <a:ext cx="8358246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070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188640"/>
            <a:ext cx="6179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Итоги конкурса 2017 года для региона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5857892"/>
            <a:ext cx="504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Бюджет для региона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,9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04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,000 Евро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для Беларуси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1,810,000</a:t>
            </a:r>
            <a:endParaRPr lang="ru-RU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28662" y="928670"/>
          <a:ext cx="750099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00662" y="1571612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Конкурс 2015,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Бюджет для региона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,8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16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,000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Евро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для Беларуси 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1,162,000</a:t>
            </a:r>
          </a:p>
          <a:p>
            <a:endParaRPr lang="ru-RU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2015.jpg"/>
          <p:cNvPicPr>
            <a:picLocks noChangeAspect="1"/>
          </p:cNvPicPr>
          <p:nvPr/>
        </p:nvPicPr>
        <p:blipFill>
          <a:blip r:embed="rId3" cstate="print"/>
          <a:srcRect r="2228" b="2227"/>
          <a:stretch>
            <a:fillRect/>
          </a:stretch>
        </p:blipFill>
        <p:spPr>
          <a:xfrm>
            <a:off x="0" y="214290"/>
            <a:ext cx="4714876" cy="3143272"/>
          </a:xfrm>
          <a:prstGeom prst="rect">
            <a:avLst/>
          </a:prstGeom>
        </p:spPr>
      </p:pic>
      <p:pic>
        <p:nvPicPr>
          <p:cNvPr id="8" name="Рисунок 7" descr="2016.jpg"/>
          <p:cNvPicPr>
            <a:picLocks noChangeAspect="1"/>
          </p:cNvPicPr>
          <p:nvPr/>
        </p:nvPicPr>
        <p:blipFill>
          <a:blip r:embed="rId4" cstate="print"/>
          <a:srcRect r="2076" b="2222"/>
          <a:stretch>
            <a:fillRect/>
          </a:stretch>
        </p:blipFill>
        <p:spPr>
          <a:xfrm>
            <a:off x="4214810" y="3500438"/>
            <a:ext cx="4714908" cy="3143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4286256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Конкурс 2016,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Бюджет для региона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20,057,000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Евро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для Беларуси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1,255,000</a:t>
            </a:r>
          </a:p>
          <a:p>
            <a:endParaRPr lang="ru-RU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4786314" y="1928802"/>
            <a:ext cx="714380" cy="42862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b="0"/>
          </a:p>
        </p:txBody>
      </p:sp>
      <p:sp>
        <p:nvSpPr>
          <p:cNvPr id="12" name="Стрелка вправо 11"/>
          <p:cNvSpPr/>
          <p:nvPr/>
        </p:nvSpPr>
        <p:spPr>
          <a:xfrm>
            <a:off x="3428992" y="4572008"/>
            <a:ext cx="785818" cy="500066"/>
          </a:xfrm>
          <a:prstGeom prst="rightArrow">
            <a:avLst>
              <a:gd name="adj1" fmla="val 50000"/>
              <a:gd name="adj2" fmla="val 4525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b="0"/>
          </a:p>
        </p:txBody>
      </p:sp>
    </p:spTree>
    <p:extLst>
      <p:ext uri="{BB962C8B-B14F-4D97-AF65-F5344CB8AC3E}">
        <p14:creationId xmlns:p14="http://schemas.microsoft.com/office/powerpoint/2010/main" xmlns="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6182" y="1000108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План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714488"/>
            <a:ext cx="3786214" cy="442915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0" dirty="0" smtClean="0"/>
              <a:t>Инструмент «Международная кредитная мобильность»- </a:t>
            </a:r>
            <a:r>
              <a:rPr lang="en-GB" sz="2000" b="0" dirty="0" smtClean="0"/>
              <a:t>ICM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 smtClean="0"/>
          </a:p>
          <a:p>
            <a:pPr marL="355600" indent="357188" algn="just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Описание инструмента</a:t>
            </a:r>
          </a:p>
          <a:p>
            <a:pPr marL="355600" indent="357188" algn="just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0" dirty="0" smtClean="0"/>
              <a:t>Итоги конкурса 2017</a:t>
            </a:r>
          </a:p>
          <a:p>
            <a:pPr marL="355600" indent="357188" algn="just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Новое в конкурсе 2018</a:t>
            </a:r>
            <a:endParaRPr lang="ru-RU" sz="1600" b="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1714488"/>
            <a:ext cx="3786214" cy="442915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 smtClean="0"/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 smtClean="0"/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0" dirty="0" smtClean="0"/>
              <a:t>Инструмент «Совместные магистерские степени»- </a:t>
            </a:r>
            <a:r>
              <a:rPr lang="en-GB" sz="2000" dirty="0" smtClean="0"/>
              <a:t>EM</a:t>
            </a:r>
            <a:r>
              <a:rPr lang="en-GB" sz="2000" b="0" dirty="0" smtClean="0"/>
              <a:t>JMD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 smtClean="0"/>
          </a:p>
          <a:p>
            <a:pPr marL="355600" indent="357188" algn="just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Описание инструмента</a:t>
            </a:r>
          </a:p>
          <a:p>
            <a:pPr marL="355600" indent="357188" algn="just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Итоги конкурса 2017</a:t>
            </a:r>
          </a:p>
          <a:p>
            <a:pPr marL="355600" indent="357188" algn="just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Новое в конкурсе 2018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1857364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1</a:t>
            </a:r>
            <a:endParaRPr lang="ru-RU" sz="4000" b="1" dirty="0" err="1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1857364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2</a:t>
            </a:r>
            <a:endParaRPr lang="ru-RU" sz="40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9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elarus_oblast_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5293867" cy="4603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50004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57356" y="214290"/>
            <a:ext cx="5586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Итоги конкурса 2017 для Беларуси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1500174"/>
            <a:ext cx="39290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89</a:t>
            </a:r>
            <a:r>
              <a:rPr lang="ru-RU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заявок  с участием Беларуси профинансированы</a:t>
            </a:r>
          </a:p>
          <a:p>
            <a:endParaRPr lang="ru-RU" sz="2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Бюджет </a:t>
            </a:r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1,810,000 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Евро</a:t>
            </a:r>
          </a:p>
          <a:p>
            <a:endParaRPr lang="ru-RU" sz="22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Количество участников из Беларуси в Евросоюз  - </a:t>
            </a:r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421</a:t>
            </a:r>
          </a:p>
          <a:p>
            <a:endParaRPr lang="ru-RU" sz="22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Количество участников из Евросоюза в Беларусь - </a:t>
            </a:r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217</a:t>
            </a:r>
            <a:endParaRPr lang="ru-RU" sz="2200" b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59632" y="1052736"/>
          <a:ext cx="6984776" cy="464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57356" y="214290"/>
            <a:ext cx="6372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Участие УВО Беларуси в 2016/2017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2000240"/>
            <a:ext cx="3605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en-US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2016/2017 </a:t>
            </a:r>
            <a:r>
              <a:rPr lang="ru-RU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учебном году </a:t>
            </a:r>
            <a:r>
              <a:rPr lang="en-US" sz="2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27</a:t>
            </a:r>
            <a:r>
              <a:rPr lang="en-US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из</a:t>
            </a:r>
            <a:r>
              <a:rPr lang="en-US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51</a:t>
            </a:r>
            <a:r>
              <a:rPr lang="en-US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УВО Беларуси участвовали в проектах международной кредитной мобильности</a:t>
            </a:r>
            <a:r>
              <a:rPr lang="en-US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Общее количество участников составило 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271 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158 студентов, аспирантов;  113 сотрудников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ru-RU" sz="22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belarus-states-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4791055" cy="40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14348" y="142852"/>
            <a:ext cx="6471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Страны ЕС для выездной мобильности</a:t>
            </a:r>
          </a:p>
        </p:txBody>
      </p:sp>
      <p:pic>
        <p:nvPicPr>
          <p:cNvPr id="8" name="Рисунок 7" descr="countries_europe_map.jpg"/>
          <p:cNvPicPr>
            <a:picLocks noChangeAspect="1"/>
          </p:cNvPicPr>
          <p:nvPr/>
        </p:nvPicPr>
        <p:blipFill>
          <a:blip r:embed="rId3" cstate="print"/>
          <a:srcRect t="15625" b="10416"/>
          <a:stretch>
            <a:fillRect/>
          </a:stretch>
        </p:blipFill>
        <p:spPr>
          <a:xfrm>
            <a:off x="0" y="714356"/>
            <a:ext cx="7082272" cy="5072098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 bwMode="auto">
          <a:xfrm rot="10800000" flipV="1">
            <a:off x="4500562" y="3000372"/>
            <a:ext cx="785818" cy="2857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 rot="10800000" flipV="1">
            <a:off x="3500430" y="2857496"/>
            <a:ext cx="1785950" cy="5000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5357818" y="307181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Прямая со стрелкой 28"/>
          <p:cNvCxnSpPr/>
          <p:nvPr/>
        </p:nvCxnSpPr>
        <p:spPr bwMode="auto">
          <a:xfrm rot="10800000" flipV="1">
            <a:off x="1428728" y="3143248"/>
            <a:ext cx="4000528" cy="192882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34" name="Прямая со стрелкой 33"/>
          <p:cNvCxnSpPr/>
          <p:nvPr/>
        </p:nvCxnSpPr>
        <p:spPr bwMode="auto">
          <a:xfrm rot="10800000">
            <a:off x="4929190" y="2714620"/>
            <a:ext cx="428628" cy="714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36" name="Прямая со стрелкой 35"/>
          <p:cNvCxnSpPr/>
          <p:nvPr/>
        </p:nvCxnSpPr>
        <p:spPr bwMode="auto">
          <a:xfrm>
            <a:off x="5429256" y="271462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 rot="16200000" flipV="1">
            <a:off x="5036347" y="2393149"/>
            <a:ext cx="357190" cy="2857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143768" y="2143116"/>
            <a:ext cx="17107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</a:rPr>
              <a:t>Польша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Испания</a:t>
            </a:r>
          </a:p>
          <a:p>
            <a:r>
              <a:rPr lang="ru-RU" sz="2400" b="0" dirty="0" smtClean="0">
                <a:solidFill>
                  <a:srgbClr val="FF0000"/>
                </a:solidFill>
              </a:rPr>
              <a:t>Германия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Латвия</a:t>
            </a:r>
          </a:p>
          <a:p>
            <a:r>
              <a:rPr lang="ru-RU" sz="2400" b="0" dirty="0" smtClean="0">
                <a:solidFill>
                  <a:srgbClr val="FF0000"/>
                </a:solidFill>
              </a:rPr>
              <a:t>Литва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3581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Конкурс 2018</a:t>
            </a: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Дата объявления: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25 октября 2017 </a:t>
            </a:r>
          </a:p>
          <a:p>
            <a:endParaRPr lang="ru-RU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Срок подачи заявок: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февраля 2018</a:t>
            </a:r>
          </a:p>
          <a:p>
            <a:endParaRPr lang="ru-RU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eaLnBrk="1" hangingPunct="1"/>
            <a:r>
              <a:rPr lang="ru-RU" altLang="en-US" sz="26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Международная кредитная мобильность</a:t>
            </a:r>
            <a:endParaRPr lang="en-GB" altLang="en-US" sz="26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1142984"/>
            <a:ext cx="50720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Новое</a:t>
            </a:r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в конкурсе 2018</a:t>
            </a:r>
          </a:p>
          <a:p>
            <a:endParaRPr lang="ru-RU" sz="3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712788" indent="-1778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Возможность организации стажировок (практики) для студентов (2-12 месяцев)</a:t>
            </a:r>
          </a:p>
          <a:p>
            <a:pPr marL="712788" indent="-1778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Увеличены размеры стипендий студентам (800-900) и выплат сотрудникам (140-180) </a:t>
            </a:r>
          </a:p>
          <a:p>
            <a:pPr marL="712788" indent="-1778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Транспортные расходы до 1500 Евро</a:t>
            </a:r>
          </a:p>
          <a:p>
            <a:pPr marL="712788" indent="-1778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Организационная поддержка 350 Евро/участник</a:t>
            </a:r>
          </a:p>
          <a:p>
            <a:endParaRPr lang="ru-RU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eaLnBrk="1" hangingPunct="1"/>
            <a:r>
              <a:rPr lang="ru-RU" altLang="en-US" sz="26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Международная кредитная мобильность</a:t>
            </a:r>
            <a:endParaRPr lang="en-GB" altLang="en-US" sz="26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 descr="icon-novel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0098" y="2143116"/>
            <a:ext cx="5695950" cy="3228975"/>
          </a:xfrm>
          <a:prstGeom prst="rect">
            <a:avLst/>
          </a:prstGeom>
        </p:spPr>
      </p:pic>
      <p:pic>
        <p:nvPicPr>
          <p:cNvPr id="5" name="Рисунок 4" descr="1122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000496" y="2285992"/>
            <a:ext cx="40473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3581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Источники информации:</a:t>
            </a: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Erasmus+ </a:t>
            </a:r>
            <a:r>
              <a:rPr lang="en-US" sz="28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Guide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2"/>
              </a:rPr>
              <a:t>https://ec.europa.eu/programmes/erasmus-plus/sites/erasmusplus2/files/files/resources/erasmus-plus-programme-guide_en.pdf</a:t>
            </a:r>
            <a:endParaRPr lang="ru-RU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Документы для заявителей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3"/>
              </a:rPr>
              <a:t>https://ec.europa.eu/programmes/erasmus-plus/resources_en#tab-1-2</a:t>
            </a:r>
            <a:endParaRPr lang="ru-RU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8926" y="628652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Guide 201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528638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Reference Guide for Partner Country HEIs</a:t>
            </a:r>
            <a:endParaRPr lang="en-GB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'Do's and don'ts' for applicants</a:t>
            </a:r>
            <a:endParaRPr lang="en-GB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4041" t="12695" r="33565" b="6250"/>
          <a:stretch>
            <a:fillRect/>
          </a:stretch>
        </p:blipFill>
        <p:spPr bwMode="auto">
          <a:xfrm>
            <a:off x="3000364" y="2714620"/>
            <a:ext cx="2500330" cy="351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41728" t="11719" r="25329" b="6250"/>
          <a:stretch>
            <a:fillRect/>
          </a:stretch>
        </p:blipFill>
        <p:spPr bwMode="auto">
          <a:xfrm>
            <a:off x="6858016" y="0"/>
            <a:ext cx="2071670" cy="29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41728" t="11719" r="25878" b="6250"/>
          <a:stretch>
            <a:fillRect/>
          </a:stretch>
        </p:blipFill>
        <p:spPr bwMode="auto">
          <a:xfrm>
            <a:off x="5643570" y="1785926"/>
            <a:ext cx="24084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41728" t="11719" r="25329" b="6250"/>
          <a:stretch>
            <a:fillRect/>
          </a:stretch>
        </p:blipFill>
        <p:spPr bwMode="auto">
          <a:xfrm>
            <a:off x="571472" y="1857364"/>
            <a:ext cx="224520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71472" y="507207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Arial" pitchFamily="34" charset="0"/>
                <a:cs typeface="Arial" pitchFamily="34" charset="0"/>
              </a:rPr>
              <a:t>Handbook for HEIs</a:t>
            </a:r>
            <a:endParaRPr lang="ru-RU" sz="1800" b="1" dirty="0" err="1" smtClean="0">
              <a:solidFill>
                <a:srgbClr val="0F549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5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es.freestockphotos.biz/pictures/6/6478-illustration-of-a-cartoon-thought-bubble-balloon-p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169192" cy="54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1802" y="1928802"/>
            <a:ext cx="4000528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ru-RU" sz="2800" b="1" dirty="0" smtClean="0">
                <a:solidFill>
                  <a:prstClr val="black"/>
                </a:solidFill>
                <a:latin typeface="Calibri"/>
                <a:cs typeface="Calibri"/>
              </a:rPr>
              <a:t>Совместные магистерские степени</a:t>
            </a:r>
          </a:p>
          <a:p>
            <a:pPr algn="ctr">
              <a:lnSpc>
                <a:spcPts val="3100"/>
              </a:lnSpc>
            </a:pPr>
            <a:r>
              <a:rPr lang="ru-RU" sz="2800" b="1" dirty="0" smtClean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  <a:cs typeface="Calibri"/>
              </a:rPr>
              <a:t>Erasmus </a:t>
            </a:r>
            <a:r>
              <a:rPr lang="en-US" sz="2800" b="1" dirty="0" err="1" smtClean="0">
                <a:solidFill>
                  <a:prstClr val="black"/>
                </a:solidFill>
                <a:latin typeface="Calibri"/>
                <a:cs typeface="Calibri"/>
              </a:rPr>
              <a:t>Mundus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  <a:cs typeface="Calibri"/>
              </a:rPr>
              <a:t> Joint Master Degrees)</a:t>
            </a:r>
            <a:endParaRPr lang="en-GB" sz="28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9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8900" y="1668453"/>
            <a:ext cx="8943975" cy="4838700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eaLnBrk="1" hangingPunct="1"/>
            <a:r>
              <a:rPr lang="ru-RU" altLang="en-US" sz="26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Цели инструмента «Совместные магистерские степени»</a:t>
            </a:r>
            <a:endParaRPr lang="en-GB" altLang="en-US" sz="26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57554" y="2143116"/>
            <a:ext cx="5572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реализация программ высочайшего качества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привлекательность Европейского пространства высшего образования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трудоустройство в лучших компаниях</a:t>
            </a:r>
            <a:endParaRPr lang="en-GB" sz="2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14282" y="2214554"/>
            <a:ext cx="2857520" cy="20002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b="0"/>
          </a:p>
        </p:txBody>
      </p:sp>
    </p:spTree>
    <p:extLst>
      <p:ext uri="{BB962C8B-B14F-4D97-AF65-F5344CB8AC3E}">
        <p14:creationId xmlns:p14="http://schemas.microsoft.com/office/powerpoint/2010/main" xmlns="" val="1824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es.freestockphotos.biz/pictures/6/6478-illustration-of-a-cartoon-thought-bubble-balloon-p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071546"/>
            <a:ext cx="6169192" cy="54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8992" y="2214554"/>
            <a:ext cx="29047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alibri"/>
                <a:cs typeface="Calibri"/>
              </a:rPr>
              <a:t>Международная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alibri"/>
                <a:cs typeface="Calibri"/>
              </a:rPr>
              <a:t>кредитная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alibri"/>
                <a:cs typeface="Calibri"/>
              </a:rPr>
              <a:t>мобильность</a:t>
            </a:r>
            <a:endParaRPr lang="en-GB" sz="28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9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8900" y="1668453"/>
            <a:ext cx="8943975" cy="4838700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eaLnBrk="1" hangingPunct="1"/>
            <a:r>
              <a:rPr lang="ru-RU" altLang="en-US" sz="26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Совместные магистерские степени</a:t>
            </a:r>
            <a:endParaRPr lang="en-GB" altLang="en-US" sz="26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6248" y="1571612"/>
            <a:ext cx="464347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консорциум университетов из стран программы + страны-партнеры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специфика: совместность и высочайшее качество содержания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обучение от 1 до 2 лет - 60, 90, 120 ECTS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любая область знаний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обязательный период обучения как минимум в 2 странах программы для каждого студента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по окончании – совместный или двойные (множественные) дипломы</a:t>
            </a:r>
            <a:endParaRPr lang="en-GB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1180539.jpg"/>
          <p:cNvPicPr>
            <a:picLocks noChangeAspect="1"/>
          </p:cNvPicPr>
          <p:nvPr/>
        </p:nvPicPr>
        <p:blipFill>
          <a:blip r:embed="rId3" cstate="print"/>
          <a:srcRect l="17143" t="3817" r="16428"/>
          <a:stretch>
            <a:fillRect/>
          </a:stretch>
        </p:blipFill>
        <p:spPr>
          <a:xfrm>
            <a:off x="214282" y="2000240"/>
            <a:ext cx="4071966" cy="331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8900" y="1668453"/>
            <a:ext cx="8943975" cy="4838700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eaLnBrk="1" hangingPunct="1"/>
            <a:r>
              <a:rPr lang="ru-RU" altLang="en-US" sz="26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Совместные магистерские степени</a:t>
            </a:r>
            <a:endParaRPr lang="en-GB" altLang="en-US" sz="26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43372" y="1928802"/>
            <a:ext cx="47863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</a:rPr>
              <a:t>полностью проработанная и готовая к реализации программа на стадии подачи заявки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</a:rPr>
              <a:t>лучшие кандидаты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</a:rPr>
              <a:t>финансирование на 4 набора студентов; до </a:t>
            </a:r>
            <a:r>
              <a:rPr lang="en-GB" sz="2200" dirty="0" smtClean="0">
                <a:solidFill>
                  <a:schemeClr val="tx2"/>
                </a:solidFill>
              </a:rPr>
              <a:t>15</a:t>
            </a:r>
            <a:r>
              <a:rPr lang="ru-RU" sz="2200" dirty="0" smtClean="0">
                <a:solidFill>
                  <a:schemeClr val="tx2"/>
                </a:solidFill>
              </a:rPr>
              <a:t> стипендий на набор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13" name="Рисунок 12" descr="Excellenc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357430"/>
            <a:ext cx="3643338" cy="24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8900" y="1668453"/>
            <a:ext cx="8943975" cy="4838700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eaLnBrk="1" hangingPunct="1"/>
            <a:r>
              <a:rPr lang="ru-RU" altLang="en-US" sz="26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Совместные магистерские степени</a:t>
            </a:r>
            <a:endParaRPr lang="en-GB" altLang="en-US" sz="26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836" y="1071546"/>
            <a:ext cx="55721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Консорциум:</a:t>
            </a:r>
          </a:p>
          <a:p>
            <a:endParaRPr lang="ru-RU" sz="2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534988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Заявитель-координатор-грантополучатель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– учреждение страны программы</a:t>
            </a:r>
          </a:p>
          <a:p>
            <a:pPr marL="534988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Учреждения высшего образования из как минимум 3 стран программы и стран-партнеров (опционально) </a:t>
            </a:r>
          </a:p>
          <a:p>
            <a:pPr marL="534988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Ассоциированные партнеры (опционально)</a:t>
            </a:r>
          </a:p>
          <a:p>
            <a:pPr marL="534988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Аффилированные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организации (опционально)</a:t>
            </a:r>
          </a:p>
          <a:p>
            <a:pPr marL="534988">
              <a:buFont typeface="Arial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Продолжительность проекта 4-6 лет</a:t>
            </a:r>
            <a:endParaRPr lang="ru-RU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118" descr="government-building-icon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143116"/>
            <a:ext cx="949196" cy="908065"/>
          </a:xfrm>
          <a:prstGeom prst="rect">
            <a:avLst/>
          </a:prstGeom>
        </p:spPr>
      </p:pic>
      <p:pic>
        <p:nvPicPr>
          <p:cNvPr id="11" name="Picture 118" descr="government-building-icon-h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4143380"/>
            <a:ext cx="928694" cy="888451"/>
          </a:xfrm>
          <a:prstGeom prst="rect">
            <a:avLst/>
          </a:prstGeom>
        </p:spPr>
      </p:pic>
      <p:pic>
        <p:nvPicPr>
          <p:cNvPr id="12" name="Picture 118" descr="government-building-icon-h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357562"/>
            <a:ext cx="928694" cy="888451"/>
          </a:xfrm>
          <a:prstGeom prst="rect">
            <a:avLst/>
          </a:prstGeom>
        </p:spPr>
      </p:pic>
      <p:pic>
        <p:nvPicPr>
          <p:cNvPr id="13" name="Picture 118" descr="government-building-icon-h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1428736"/>
            <a:ext cx="969310" cy="927307"/>
          </a:xfrm>
          <a:prstGeom prst="rect">
            <a:avLst/>
          </a:prstGeom>
        </p:spPr>
      </p:pic>
      <p:pic>
        <p:nvPicPr>
          <p:cNvPr id="14" name="Picture 118" descr="government-building-icon-h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3357562"/>
            <a:ext cx="928694" cy="888451"/>
          </a:xfrm>
          <a:prstGeom prst="rect">
            <a:avLst/>
          </a:prstGeom>
        </p:spPr>
      </p:pic>
      <p:pic>
        <p:nvPicPr>
          <p:cNvPr id="15" name="Picture 118" descr="government-building-icon-h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2143116"/>
            <a:ext cx="928694" cy="8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86050" y="214290"/>
            <a:ext cx="339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Итоги конкурса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1928802"/>
            <a:ext cx="39290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38</a:t>
            </a:r>
            <a:r>
              <a:rPr lang="ru-RU" sz="2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новых программ профинансированы (из 122 заявок), </a:t>
            </a:r>
            <a:r>
              <a:rPr lang="en-US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27</a:t>
            </a:r>
            <a:r>
              <a:rPr lang="ru-RU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2016 (</a:t>
            </a:r>
            <a:r>
              <a:rPr lang="ru-RU" sz="2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92</a:t>
            </a:r>
            <a:r>
              <a:rPr lang="ru-RU" sz="22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заявки)</a:t>
            </a:r>
          </a:p>
          <a:p>
            <a:endParaRPr lang="ru-RU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149 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полноправных 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партнер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ов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(153 в 2016) и </a:t>
            </a:r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584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ассоциированных партнера (</a:t>
            </a:r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192 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 2016)</a:t>
            </a:r>
            <a:endParaRPr lang="ru-RU" sz="22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Wor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357298"/>
            <a:ext cx="4084721" cy="404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86050" y="214290"/>
            <a:ext cx="339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Итоги конкурса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1527" r="6836" b="3458"/>
          <a:stretch>
            <a:fillRect/>
          </a:stretch>
        </p:blipFill>
        <p:spPr bwMode="auto">
          <a:xfrm>
            <a:off x="357158" y="1714488"/>
            <a:ext cx="821533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857232"/>
            <a:ext cx="8806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Впервые 1 ассоциированный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партнер из Беларуси: «ЭКОПРОЕКТ»</a:t>
            </a:r>
            <a:endParaRPr lang="ru-RU" sz="24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358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Конкурс 2018</a:t>
            </a: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Дата объявления: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25 октября 2017 </a:t>
            </a:r>
          </a:p>
          <a:p>
            <a:endParaRPr lang="ru-RU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Срок подачи заявок: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15 февраля 2018</a:t>
            </a:r>
          </a:p>
          <a:p>
            <a:endParaRPr lang="ru-RU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eaLnBrk="1" hangingPunct="1"/>
            <a:r>
              <a:rPr lang="ru-RU" altLang="en-US" sz="26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Совместные магистерские степени</a:t>
            </a:r>
            <a:endParaRPr lang="en-GB" altLang="en-US" sz="26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1142984"/>
            <a:ext cx="50720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Новое</a:t>
            </a:r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в конкурсе 2018</a:t>
            </a:r>
          </a:p>
          <a:p>
            <a:endParaRPr lang="ru-RU" sz="3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eaLnBrk="1" hangingPunct="1"/>
            <a:r>
              <a:rPr lang="ru-RU" altLang="en-US" sz="26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Совместные магистерские степени</a:t>
            </a:r>
            <a:endParaRPr lang="en-GB" altLang="en-US" sz="26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 descr="icon-novel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0098" y="2143116"/>
            <a:ext cx="5695950" cy="3228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2276872"/>
            <a:ext cx="48792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Бюджет 120 </a:t>
            </a:r>
            <a:r>
              <a:rPr lang="ru-RU" sz="2400" b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млн</a:t>
            </a:r>
            <a:r>
              <a:rPr lang="ru-RU" sz="24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Евро (+25 </a:t>
            </a:r>
            <a:r>
              <a:rPr lang="ru-RU" sz="2400" b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млн</a:t>
            </a:r>
            <a:r>
              <a:rPr lang="ru-RU" sz="24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для </a:t>
            </a:r>
          </a:p>
          <a:p>
            <a:r>
              <a:rPr lang="ru-RU" sz="24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целевых регионов) </a:t>
            </a:r>
          </a:p>
          <a:p>
            <a:endParaRPr lang="ru-RU" sz="24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4 набора студентов в </a:t>
            </a:r>
          </a:p>
          <a:p>
            <a:r>
              <a:rPr lang="ru-RU" sz="24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рамках 1 проекта </a:t>
            </a:r>
          </a:p>
          <a:p>
            <a:endParaRPr lang="ru-RU" sz="24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8581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Источники информации:</a:t>
            </a:r>
          </a:p>
          <a:p>
            <a:endParaRPr lang="ru-RU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Erasmus+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Guide </a:t>
            </a:r>
            <a:r>
              <a:rPr lang="en-US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2"/>
              </a:rPr>
              <a:t>https://ec.europa.eu/programmes/erasmus-plus/sites/erasmusplus2/files/files/resources/erasmus-plus-programme-guide_en.pdf</a:t>
            </a:r>
            <a:endParaRPr lang="ru-RU" sz="2000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Каталог совместных магистерских программ </a:t>
            </a:r>
            <a:r>
              <a:rPr lang="ru-RU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3"/>
              </a:rPr>
              <a:t>https://eacea.ec.europa.eu/erasmus-plus/library/scholarships-catalogue_en</a:t>
            </a:r>
            <a:endParaRPr lang="ru-RU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Примеры лучших практик </a:t>
            </a:r>
            <a:r>
              <a:rPr lang="ru-RU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4"/>
              </a:rPr>
              <a:t>http://eacea.ec.europa.eu/erasmus_mundus/tools/good_practices_en.php</a:t>
            </a:r>
            <a:endParaRPr lang="ru-RU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Результаты конкурса 2017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5"/>
              </a:rPr>
              <a:t>https://eacea.ec.europa.eu/sites/eacea-site/files/2017_emjmd38-selection_results.pdf</a:t>
            </a:r>
            <a:endParaRPr lang="en-GB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Руководство по созданию совместных программ </a:t>
            </a:r>
            <a:r>
              <a:rPr lang="ru-RU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6"/>
              </a:rPr>
              <a:t>https://www.epnuffic.nl/en/internationalisation/jdaz-guide</a:t>
            </a:r>
            <a:endParaRPr lang="ru-RU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Joint international master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programmes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Lessons learnt from Erasmus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Mundus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7"/>
              </a:rPr>
              <a:t>http://bookshop.europa.eu/en/joint-international-master-programmes-pbEC0313346/</a:t>
            </a:r>
            <a:endParaRPr lang="ru-RU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1477" y="1124744"/>
            <a:ext cx="8943975" cy="4838700"/>
            <a:chOff x="56" y="1006"/>
            <a:chExt cx="5634" cy="3048"/>
          </a:xfrm>
          <a:solidFill>
            <a:srgbClr val="0070C0">
              <a:alpha val="36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-4820" y="1428736"/>
            <a:ext cx="91694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ru-RU" sz="3000" dirty="0" smtClean="0">
                <a:solidFill>
                  <a:srgbClr val="9FE6FF"/>
                </a:solidFill>
                <a:latin typeface="Calibri" pitchFamily="34" charset="0"/>
                <a:cs typeface="Calibri" pitchFamily="34" charset="0"/>
              </a:rPr>
              <a:t>Больше контактов на всех уровнях</a:t>
            </a:r>
          </a:p>
          <a:p>
            <a:r>
              <a:rPr lang="ru-RU" sz="3000" dirty="0" smtClean="0">
                <a:solidFill>
                  <a:srgbClr val="9FE6FF"/>
                </a:solidFill>
                <a:latin typeface="Calibri" pitchFamily="34" charset="0"/>
                <a:cs typeface="Calibri" pitchFamily="34" charset="0"/>
              </a:rPr>
              <a:t>Больше заявок, совместная проработка заявок</a:t>
            </a:r>
          </a:p>
          <a:p>
            <a:r>
              <a:rPr lang="ru-RU" sz="3000" dirty="0" smtClean="0">
                <a:solidFill>
                  <a:srgbClr val="9FE6FF"/>
                </a:solidFill>
                <a:latin typeface="Calibri" pitchFamily="34" charset="0"/>
                <a:cs typeface="Calibri" pitchFamily="34" charset="0"/>
              </a:rPr>
              <a:t>Поиск партнеров на сайте </a:t>
            </a:r>
            <a:r>
              <a:rPr lang="en-US" sz="3000" dirty="0" smtClean="0">
                <a:solidFill>
                  <a:srgbClr val="9FE6FF"/>
                </a:solidFill>
                <a:latin typeface="Calibri" pitchFamily="34" charset="0"/>
                <a:cs typeface="Calibri" pitchFamily="34" charset="0"/>
              </a:rPr>
              <a:t>Erasmus</a:t>
            </a:r>
            <a:r>
              <a:rPr lang="ru-RU" sz="3000" dirty="0" smtClean="0">
                <a:solidFill>
                  <a:srgbClr val="9FE6FF"/>
                </a:solidFill>
                <a:latin typeface="Calibri" pitchFamily="34" charset="0"/>
                <a:cs typeface="Calibri" pitchFamily="34" charset="0"/>
              </a:rPr>
              <a:t>+ в Беларуси </a:t>
            </a:r>
            <a:r>
              <a:rPr lang="en-US" sz="2400" dirty="0" smtClean="0">
                <a:solidFill>
                  <a:srgbClr val="9FE6FF"/>
                </a:solidFill>
                <a:latin typeface="Calibri" pitchFamily="34" charset="0"/>
                <a:cs typeface="Calibri" pitchFamily="34" charset="0"/>
                <a:hlinkClick r:id="rId3"/>
              </a:rPr>
              <a:t>http://erasmus-plus.belarus.unibel.by/ru/main.aspx?guid=1761</a:t>
            </a:r>
            <a:endParaRPr lang="en-GB" sz="2400" kern="0" dirty="0" smtClean="0">
              <a:solidFill>
                <a:srgbClr val="9FE6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-214338"/>
            <a:ext cx="32734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22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0" y="1643050"/>
            <a:ext cx="8943975" cy="4838700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Программы международной кредитной мобильности</a:t>
            </a:r>
            <a:endParaRPr lang="en-GB" altLang="en-US" sz="28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3438" y="1428736"/>
            <a:ext cx="43577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Для студентов:</a:t>
            </a:r>
            <a:endParaRPr lang="en-US" sz="2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оплачиваемые краткосрочные программы обучения/стажировки (3-12 месяцев)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все уровни образования и области знаний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размер стипендии - 800</a:t>
            </a:r>
            <a:r>
              <a:rPr lang="de-DE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90</a:t>
            </a:r>
            <a:r>
              <a:rPr lang="de-DE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Евро</a:t>
            </a:r>
            <a:r>
              <a:rPr lang="de-DE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месяц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покрытие транспортных расходов</a:t>
            </a:r>
            <a:endParaRPr lang="en-GB" sz="22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International-mobil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4401737" cy="23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0" y="1643050"/>
            <a:ext cx="8943975" cy="4838700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Программы международной кредитной мобильности</a:t>
            </a:r>
            <a:endParaRPr lang="en-GB" altLang="en-US" sz="28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4008" y="1916832"/>
            <a:ext cx="435771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Для сотрудников и преподавателей: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оплачиваемые стажировки (5-60 дней)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размер выплат - 140</a:t>
            </a:r>
            <a:r>
              <a:rPr lang="de-DE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de-DE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Евро</a:t>
            </a:r>
            <a:r>
              <a:rPr lang="de-DE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день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покрытие транспортных расходов</a:t>
            </a:r>
            <a:endParaRPr lang="en-GB" sz="22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International-mobil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4401737" cy="23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8900" y="1668453"/>
            <a:ext cx="8943975" cy="4838700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332656"/>
            <a:ext cx="927877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en-US" sz="24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Цели инструмента международной кредитной мобильности</a:t>
            </a:r>
            <a:endParaRPr lang="en-GB" altLang="en-US" sz="24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28992" y="1142984"/>
            <a:ext cx="55721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приобретение обучающимися/стажерами новых результатов обучения, профессиональных навыков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поддержка профессионального развития занятых в сфере образования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увеличение количества международных контактов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повышение привлекательности интернационализации образования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признание периодов обучения, пройденных в другой стране</a:t>
            </a:r>
            <a:endParaRPr lang="en-GB" sz="2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14282" y="2214554"/>
            <a:ext cx="2857520" cy="200026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b="0"/>
          </a:p>
        </p:txBody>
      </p:sp>
    </p:spTree>
    <p:extLst>
      <p:ext uri="{BB962C8B-B14F-4D97-AF65-F5344CB8AC3E}">
        <p14:creationId xmlns:p14="http://schemas.microsoft.com/office/powerpoint/2010/main" xmlns="" val="1824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8900" y="1668453"/>
            <a:ext cx="8943975" cy="4838700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400" b="1" kern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Условия участия для организаций</a:t>
            </a:r>
            <a:endParaRPr lang="en-GB" altLang="en-US" sz="28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57620" y="1357298"/>
            <a:ext cx="49233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наличие статуса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Erasmus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Charter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Higher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Education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– для учреждений стран программы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наличие аккредитации учреждения образования на национальном уровне – для учреждений стран-партнеров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регистрация учреждения на портале участников (PIC -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Participant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Identification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Code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2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928662" y="1357298"/>
            <a:ext cx="2500330" cy="114300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b="0"/>
          </a:p>
        </p:txBody>
      </p:sp>
      <p:sp>
        <p:nvSpPr>
          <p:cNvPr id="10" name="Стрелка вправо 9"/>
          <p:cNvSpPr/>
          <p:nvPr/>
        </p:nvSpPr>
        <p:spPr>
          <a:xfrm>
            <a:off x="928662" y="3929066"/>
            <a:ext cx="2500330" cy="114300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b="0"/>
          </a:p>
        </p:txBody>
      </p:sp>
      <p:sp>
        <p:nvSpPr>
          <p:cNvPr id="11" name="Стрелка вправо 10"/>
          <p:cNvSpPr/>
          <p:nvPr/>
        </p:nvSpPr>
        <p:spPr>
          <a:xfrm>
            <a:off x="928662" y="2643182"/>
            <a:ext cx="2500330" cy="114300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b="0"/>
          </a:p>
        </p:txBody>
      </p:sp>
    </p:spTree>
    <p:extLst>
      <p:ext uri="{BB962C8B-B14F-4D97-AF65-F5344CB8AC3E}">
        <p14:creationId xmlns:p14="http://schemas.microsoft.com/office/powerpoint/2010/main" xmlns="" val="1824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ough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60648"/>
            <a:ext cx="7423472" cy="742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1500174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prstClr val="black"/>
                </a:solidFill>
                <a:latin typeface="Calibri"/>
                <a:cs typeface="Calibri"/>
              </a:rPr>
              <a:t>Реализация проектов мобильности</a:t>
            </a:r>
            <a:endParaRPr lang="en-GB" sz="60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2746375" y="-12700"/>
            <a:ext cx="6473825" cy="6794500"/>
            <a:chOff x="1730" y="-8"/>
            <a:chExt cx="4078" cy="4280"/>
          </a:xfrm>
          <a:solidFill>
            <a:schemeClr val="accent3">
              <a:lumMod val="75000"/>
            </a:schemeClr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 w="12700" cmpd="sng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7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88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89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90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91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92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93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97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98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99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2" name="Picture 125" descr="or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30" descr="yel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85184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23" descr="gre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57192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27" descr="pur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28" descr="r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29" descr="whi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22" descr="blu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26" descr="pin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05064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23" descr="gre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27" descr="pur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30" descr="yel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25" descr="or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22" descr="blu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29" descr="whi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25" descr="or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Rectangle 2"/>
          <p:cNvSpPr txBox="1">
            <a:spLocks noChangeArrowheads="1"/>
          </p:cNvSpPr>
          <p:nvPr/>
        </p:nvSpPr>
        <p:spPr bwMode="auto">
          <a:xfrm>
            <a:off x="251520" y="116632"/>
            <a:ext cx="8953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fr-BE" altLang="en-US" sz="40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20" name="Picture 119" descr="government-building-icon-hi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357430"/>
            <a:ext cx="2388113" cy="2284629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285720" y="92867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/>
                <a:cs typeface="Calibri"/>
              </a:rPr>
              <a:t>Учреждение высшего образования страны программы</a:t>
            </a:r>
            <a:endParaRPr lang="en-GB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2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5088</TotalTime>
  <Words>931</Words>
  <Application>Microsoft Office PowerPoint</Application>
  <PresentationFormat>Экран (4:3)</PresentationFormat>
  <Paragraphs>238</Paragraphs>
  <Slides>38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</dc:creator>
  <cp:lastModifiedBy>Мицкевич</cp:lastModifiedBy>
  <cp:revision>1005</cp:revision>
  <dcterms:created xsi:type="dcterms:W3CDTF">2015-11-27T14:30:03Z</dcterms:created>
  <dcterms:modified xsi:type="dcterms:W3CDTF">2017-10-30T15:44:37Z</dcterms:modified>
</cp:coreProperties>
</file>