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72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79" d="100"/>
          <a:sy n="79" d="100"/>
        </p:scale>
        <p:origin x="-127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55C50-D308-4001-B2E4-CC6E1DB33EC0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D86EA61-BEE5-4C4A-A756-5186CC76E2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203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BB26A-A85F-40BE-93C2-10DA022B52FF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4B3A6-1BC6-4AA1-AE19-A6CB08FC96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1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F2AAC-7FAE-4EA7-BEB0-44DECCFE8A18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89A9-9213-427F-A6FD-3E7D58288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2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BFD41-FBA2-4AFC-9FB2-0CA1F1A6663E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DCA81-D52E-468B-A75F-8B1DB468A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44F9C-054A-42C4-9EB7-3FDDACA201D0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70CD7-ACF0-4D90-8F0F-B48F53587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85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B6203-FED1-406D-B5F9-28CFBD1F1377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DDF97-2520-4A37-B032-1FF9E73CA9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74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E716F-3E48-41D6-8437-B28F91E88125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93D05-FBA4-4155-A474-5692DE548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2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77BC6-2274-4592-A18B-39B6D0F39D2A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972E4-9CE5-4183-8035-C5A7BB8FAF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7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C61E0-8F39-4E5D-959A-34246ABB51A5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BE1F8-C3FC-4CE4-B5C2-B126AC0070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5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0DFBB-45E9-4925-9C02-68485E7621C2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E1D3F-8FC0-48BE-A927-25D26FAF5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6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85071-6452-4828-8C23-E3676C822BC4}" type="datetime1">
              <a:rPr lang="en-US"/>
              <a:pPr>
                <a:defRPr/>
              </a:pPr>
              <a:t>1/17/2018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81C23-CF12-4022-8542-444FC2797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7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7DBB649-B04C-41C3-BF7E-2A60B893EEDC}" type="datetime1">
              <a:rPr lang="en-US"/>
              <a:pPr>
                <a:defRPr/>
              </a:pPr>
              <a:t>1/17/2018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691CEE1-DD8C-40B1-8478-DB936856C9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6" r:id="rId9"/>
    <p:sldLayoutId id="2147483681" r:id="rId10"/>
    <p:sldLayoutId id="2147483682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yinsweden.se/scholarships/university-scholarship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wedishcentre.org" TargetMode="External"/><Relationship Id="rId2" Type="http://schemas.openxmlformats.org/officeDocument/2006/relationships/hyperlink" Target="http://www.swedishcentr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yinsweden.se/" TargetMode="External"/><Relationship Id="rId2" Type="http://schemas.openxmlformats.org/officeDocument/2006/relationships/hyperlink" Target="http://www.si.s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yinsweden.se/Scholarships/SI-scholarships/Visby-Program/Masters-level-studi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yinsweden.se/Scholarships/SI-scholarships/Visby-Program/Masters-level-studies/#idx_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5589588"/>
            <a:ext cx="8713788" cy="663575"/>
          </a:xfrm>
        </p:spPr>
        <p:txBody>
          <a:bodyPr>
            <a:normAutofit fontScale="77500" lnSpcReduction="20000"/>
          </a:bodyPr>
          <a:lstStyle/>
          <a:p>
            <a:pPr algn="l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Подготовлено но основе данных </a:t>
            </a:r>
          </a:p>
          <a:p>
            <a:pPr algn="l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Центра </a:t>
            </a:r>
            <a:r>
              <a:rPr lang="ru-RU" dirty="0"/>
              <a:t>шведских </a:t>
            </a:r>
            <a:r>
              <a:rPr lang="ru-RU" dirty="0" smtClean="0"/>
              <a:t>исследований</a:t>
            </a:r>
            <a:r>
              <a:rPr lang="en-US" dirty="0" smtClean="0"/>
              <a:t> </a:t>
            </a:r>
            <a:r>
              <a:rPr lang="ru-RU" dirty="0" smtClean="0"/>
              <a:t>в Минске</a:t>
            </a:r>
            <a:endParaRPr lang="ru-RU" dirty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6147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3324225"/>
          </a:xfrm>
        </p:spPr>
        <p:txBody>
          <a:bodyPr/>
          <a:lstStyle/>
          <a:p>
            <a:r>
              <a:rPr lang="ru-RU" altLang="ru-RU" sz="5000" b="1" i="1" smtClean="0"/>
              <a:t> Программы и проекты</a:t>
            </a:r>
            <a:br>
              <a:rPr lang="ru-RU" altLang="ru-RU" sz="5000" b="1" i="1" smtClean="0"/>
            </a:br>
            <a:r>
              <a:rPr lang="ru-RU" altLang="ru-RU" sz="5000" b="1" i="1" smtClean="0"/>
              <a:t>Шведского института</a:t>
            </a:r>
            <a:endParaRPr lang="ru-RU" altLang="ru-RU" sz="5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908050"/>
          </a:xfrm>
        </p:spPr>
        <p:txBody>
          <a:bodyPr/>
          <a:lstStyle/>
          <a:p>
            <a:r>
              <a:rPr lang="ru-RU" altLang="ru-RU" sz="4600" b="1" smtClean="0"/>
              <a:t>3. Визиты шведских ученых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A413C-B66C-41E0-8F8E-80054A861A1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5364" name="Объект 2"/>
          <p:cNvSpPr>
            <a:spLocks noGrp="1"/>
          </p:cNvSpPr>
          <p:nvPr>
            <p:ph sz="quarter" idx="1"/>
          </p:nvPr>
        </p:nvSpPr>
        <p:spPr>
          <a:xfrm>
            <a:off x="395288" y="1125538"/>
            <a:ext cx="8229600" cy="5327650"/>
          </a:xfrm>
        </p:spPr>
        <p:txBody>
          <a:bodyPr/>
          <a:lstStyle/>
          <a:p>
            <a:r>
              <a:rPr lang="ru-RU" altLang="ru-RU" sz="2300" smtClean="0"/>
              <a:t>Цель – </a:t>
            </a:r>
            <a:r>
              <a:rPr lang="ru-RU" altLang="ru-RU" sz="2300" b="1" smtClean="0"/>
              <a:t>развитие долгосрочного сотрудничества </a:t>
            </a:r>
            <a:r>
              <a:rPr lang="ru-RU" altLang="ru-RU" sz="2300" smtClean="0"/>
              <a:t>между организациями и специалистами из Швеции и стран-участниц программы</a:t>
            </a:r>
          </a:p>
          <a:p>
            <a:r>
              <a:rPr lang="ru-RU" altLang="ru-RU" sz="2300" b="1" smtClean="0"/>
              <a:t>ВУЗы, НИИ, парки технологий</a:t>
            </a:r>
            <a:r>
              <a:rPr lang="ru-RU" altLang="ru-RU" sz="2300" smtClean="0"/>
              <a:t>; администрации районов/областей; коммерческие и некоммерческие организации</a:t>
            </a:r>
          </a:p>
          <a:p>
            <a:r>
              <a:rPr lang="ru-RU" altLang="ru-RU" sz="2300" b="1" smtClean="0"/>
              <a:t>Представитель из Швеции</a:t>
            </a:r>
            <a:r>
              <a:rPr lang="ru-RU" altLang="ru-RU" sz="2300" smtClean="0"/>
              <a:t>, имеющий степень бакалавра, магистра, </a:t>
            </a:r>
            <a:r>
              <a:rPr lang="sv-SE" altLang="ru-RU" sz="2300" smtClean="0"/>
              <a:t>PhD, </a:t>
            </a:r>
            <a:r>
              <a:rPr lang="ru-RU" altLang="ru-RU" sz="2300" smtClean="0"/>
              <a:t>докторскую степень, или являющийся научным сотрудником</a:t>
            </a:r>
          </a:p>
          <a:p>
            <a:r>
              <a:rPr lang="ru-RU" altLang="ru-RU" sz="2300" smtClean="0"/>
              <a:t>продолжительность пребывания </a:t>
            </a:r>
            <a:r>
              <a:rPr lang="ru-RU" altLang="ru-RU" sz="2300" b="1" smtClean="0"/>
              <a:t>не менее месяца</a:t>
            </a:r>
            <a:r>
              <a:rPr lang="ru-RU" altLang="ru-RU" sz="2300" smtClean="0"/>
              <a:t>, стипендия для студентов – 9 000 </a:t>
            </a:r>
            <a:r>
              <a:rPr lang="sv-SE" altLang="ru-RU" sz="2300" smtClean="0"/>
              <a:t>SEK</a:t>
            </a:r>
            <a:r>
              <a:rPr lang="ru-RU" altLang="ru-RU" sz="2300" smtClean="0"/>
              <a:t>/мес., для соискателей </a:t>
            </a:r>
            <a:r>
              <a:rPr lang="sv-SE" altLang="ru-RU" sz="2300" smtClean="0"/>
              <a:t>PhD – 12 </a:t>
            </a:r>
            <a:r>
              <a:rPr lang="ru-RU" altLang="ru-RU" sz="2300" smtClean="0"/>
              <a:t>000 </a:t>
            </a:r>
            <a:r>
              <a:rPr lang="sv-SE" altLang="ru-RU" sz="2300" smtClean="0"/>
              <a:t>SEK</a:t>
            </a:r>
            <a:r>
              <a:rPr lang="ru-RU" altLang="ru-RU" sz="2300" smtClean="0"/>
              <a:t>/мес., научных сотрудников </a:t>
            </a:r>
            <a:r>
              <a:rPr lang="sv-SE" altLang="ru-RU" sz="2300" smtClean="0"/>
              <a:t>– 1</a:t>
            </a:r>
            <a:r>
              <a:rPr lang="ru-RU" altLang="ru-RU" sz="2300" smtClean="0"/>
              <a:t>5</a:t>
            </a:r>
            <a:r>
              <a:rPr lang="sv-SE" altLang="ru-RU" sz="2300" smtClean="0"/>
              <a:t> </a:t>
            </a:r>
            <a:r>
              <a:rPr lang="ru-RU" altLang="ru-RU" sz="2300" smtClean="0"/>
              <a:t>000 </a:t>
            </a:r>
            <a:r>
              <a:rPr lang="sv-SE" altLang="ru-RU" sz="2300" smtClean="0"/>
              <a:t>SEK</a:t>
            </a:r>
            <a:r>
              <a:rPr lang="ru-RU" altLang="ru-RU" sz="2300" smtClean="0"/>
              <a:t>/мес. </a:t>
            </a:r>
          </a:p>
          <a:p>
            <a:r>
              <a:rPr lang="ru-RU" altLang="ru-RU" sz="2300" b="1" smtClean="0"/>
              <a:t>оплата транспортных расходов (тревел-грант) </a:t>
            </a:r>
            <a:r>
              <a:rPr lang="ru-RU" altLang="ru-RU" sz="2300" smtClean="0"/>
              <a:t>– 4 000 </a:t>
            </a:r>
            <a:r>
              <a:rPr lang="sv-SE" altLang="ru-RU" sz="2300" smtClean="0"/>
              <a:t>SEK</a:t>
            </a:r>
            <a:endParaRPr lang="ru-RU" altLang="ru-RU" sz="2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Проекты по сотрудничеству в Балтийском регионе (для организации визитов)</a:t>
            </a:r>
            <a:endParaRPr lang="ru-RU" sz="32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8863D7-9C61-4E05-9815-C92D38ED026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6388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ru-RU" sz="2400" b="1" smtClean="0">
                <a:latin typeface="Cambria" pitchFamily="18" charset="0"/>
              </a:rPr>
              <a:t>Management Programme Northern Europe </a:t>
            </a:r>
            <a:r>
              <a:rPr lang="ru-RU" altLang="ru-RU" sz="2400" smtClean="0"/>
              <a:t>– Североевропейская программа по менеджменту, основная тема – корпоративная социальная ответственность</a:t>
            </a:r>
          </a:p>
          <a:p>
            <a:r>
              <a:rPr lang="ru-RU" altLang="ru-RU" sz="2400" b="1" smtClean="0"/>
              <a:t>Проекты сотрудничества в рамках региона Балтийского моря между странами-участницами </a:t>
            </a:r>
            <a:r>
              <a:rPr lang="ru-RU" altLang="ru-RU" sz="2400" smtClean="0"/>
              <a:t>(Беларуси, Литвы, Латвии, Эстонии, Польши, Украины, России, иногда даже Грузии и Молдовы)  - финансирование составляет 10 000 – 440 000 </a:t>
            </a:r>
            <a:r>
              <a:rPr lang="sv-SE" altLang="ru-RU" sz="2400" smtClean="0">
                <a:latin typeface="Cambria" pitchFamily="18" charset="0"/>
              </a:rPr>
              <a:t>SEK</a:t>
            </a:r>
          </a:p>
          <a:p>
            <a:r>
              <a:rPr lang="ru-RU" altLang="ru-RU" sz="2400" b="1" smtClean="0"/>
              <a:t>Тематическое партнерство в рамках региона Балтийского моря </a:t>
            </a:r>
            <a:r>
              <a:rPr lang="ru-RU" altLang="ru-RU" sz="2400" smtClean="0"/>
              <a:t> - проект до 3 лет, грант -   до 3 000 000 </a:t>
            </a:r>
            <a:r>
              <a:rPr lang="sv-SE" altLang="ru-RU" sz="2400" smtClean="0">
                <a:latin typeface="Cambria" pitchFamily="18" charset="0"/>
              </a:rPr>
              <a:t>SEK.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4128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600" b="1" dirty="0" smtClean="0"/>
              <a:t>4. Прочие проекты и программы ШИ</a:t>
            </a:r>
            <a:endParaRPr lang="ru-RU" sz="46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0E727-3168-4495-89D0-25BC55F8765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313" y="2276475"/>
            <a:ext cx="8229600" cy="36004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Проекты, посвященные деятельности Рауля </a:t>
            </a:r>
            <a:r>
              <a:rPr lang="ru-RU" b="1" dirty="0" err="1" smtClean="0"/>
              <a:t>Валленберга</a:t>
            </a:r>
            <a:endParaRPr lang="sv-SE" b="1" dirty="0" smtClean="0">
              <a:latin typeface="Cambria" panose="02040503050406030204" pitchFamily="18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>
                <a:latin typeface="Cambria" panose="02040503050406030204" pitchFamily="18" charset="0"/>
              </a:rPr>
              <a:t>Creative Force </a:t>
            </a:r>
            <a:r>
              <a:rPr lang="ru-RU" b="1" dirty="0" smtClean="0"/>
              <a:t>(социальные проекты)</a:t>
            </a:r>
            <a:endParaRPr lang="en-US" b="1" dirty="0" smtClean="0">
              <a:latin typeface="Cambria" panose="02040503050406030204" pitchFamily="18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Стипендии для изучения шведского языка в Швеции, а также проведения исследований в данной области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74638"/>
            <a:ext cx="8291512" cy="14255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600" b="1" dirty="0" smtClean="0"/>
              <a:t>5. Стипендии других ВУЗов Швеции</a:t>
            </a:r>
            <a:r>
              <a:rPr lang="en-US" sz="4600" b="1" dirty="0"/>
              <a:t> </a:t>
            </a:r>
            <a:r>
              <a:rPr lang="ru-RU" sz="4600" b="1" dirty="0" smtClean="0"/>
              <a:t/>
            </a:r>
            <a:br>
              <a:rPr lang="ru-RU" sz="4600" b="1" dirty="0" smtClean="0"/>
            </a:br>
            <a:r>
              <a:rPr lang="ru-RU" sz="4600" b="1" dirty="0" smtClean="0"/>
              <a:t>(</a:t>
            </a:r>
            <a:r>
              <a:rPr lang="en-US" sz="4600" b="1" dirty="0" smtClean="0"/>
              <a:t>University scholarships)</a:t>
            </a:r>
            <a:endParaRPr lang="ru-RU" sz="46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9893B0-D23D-485A-90E5-E3293354407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313" y="2205038"/>
            <a:ext cx="8229600" cy="3268662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Другие вузы, предлагающие обучение по международным стипендиальным программам:</a:t>
            </a:r>
            <a:endParaRPr lang="en-US" b="1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Стокгольмский университет,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Университет Линнея,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err="1" smtClean="0"/>
              <a:t>Лундский</a:t>
            </a:r>
            <a:r>
              <a:rPr lang="ru-RU" b="1" dirty="0" smtClean="0"/>
              <a:t> университет,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Каролингский институт,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Королевский технический институт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и многие другие</a:t>
            </a:r>
            <a:endParaRPr lang="ru-RU" b="1" dirty="0"/>
          </a:p>
        </p:txBody>
      </p:sp>
      <p:sp>
        <p:nvSpPr>
          <p:cNvPr id="18437" name="Прямоугольник 3"/>
          <p:cNvSpPr>
            <a:spLocks noChangeArrowheads="1"/>
          </p:cNvSpPr>
          <p:nvPr/>
        </p:nvSpPr>
        <p:spPr bwMode="auto">
          <a:xfrm>
            <a:off x="827088" y="5516563"/>
            <a:ext cx="74898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r>
              <a:rPr lang="ru-RU" altLang="ru-RU" b="1">
                <a:latin typeface="Cambria" pitchFamily="18" charset="0"/>
              </a:rPr>
              <a:t>Полный список вузов здесь </a:t>
            </a:r>
            <a:r>
              <a:rPr lang="en-US" altLang="ru-RU" b="1">
                <a:hlinkClick r:id="rId2"/>
              </a:rPr>
              <a:t>https://studyinsweden.se/scholarships/university-scholarships/</a:t>
            </a:r>
            <a:endParaRPr lang="ru-RU" altLang="ru-RU" b="1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68313" y="1574800"/>
            <a:ext cx="8229600" cy="1600200"/>
          </a:xfrm>
        </p:spPr>
        <p:txBody>
          <a:bodyPr/>
          <a:lstStyle/>
          <a:p>
            <a:r>
              <a:rPr lang="ru-RU" altLang="ru-RU" b="1" smtClean="0"/>
              <a:t>Центр шведских исследований в Минске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159405-885B-40DD-A037-FC679E0DD631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9460" name="Объект 2"/>
          <p:cNvSpPr>
            <a:spLocks noGrp="1"/>
          </p:cNvSpPr>
          <p:nvPr>
            <p:ph sz="quarter" idx="1"/>
          </p:nvPr>
        </p:nvSpPr>
        <p:spPr>
          <a:xfrm>
            <a:off x="457200" y="3213100"/>
            <a:ext cx="8229600" cy="2913063"/>
          </a:xfrm>
        </p:spPr>
        <p:txBody>
          <a:bodyPr/>
          <a:lstStyle/>
          <a:p>
            <a:r>
              <a:rPr lang="sv-SE" altLang="ru-RU" sz="3000" b="1" smtClean="0">
                <a:hlinkClick r:id="rId2"/>
              </a:rPr>
              <a:t>www.swedishcentre.org</a:t>
            </a:r>
            <a:endParaRPr lang="sv-SE" altLang="ru-RU" sz="3000" b="1" smtClean="0"/>
          </a:p>
          <a:p>
            <a:r>
              <a:rPr lang="be-BY" altLang="ru-RU" sz="3000" b="1" smtClean="0"/>
              <a:t>+375 29 331 444 5</a:t>
            </a:r>
          </a:p>
          <a:p>
            <a:r>
              <a:rPr lang="en-US" altLang="ru-RU" sz="3000" b="1" smtClean="0">
                <a:hlinkClick r:id="rId3"/>
              </a:rPr>
              <a:t>info@swedishcentre.org</a:t>
            </a:r>
            <a:endParaRPr lang="en-US" altLang="ru-RU" sz="3000" b="1" smtClean="0"/>
          </a:p>
          <a:p>
            <a:endParaRPr lang="ru-RU" altLang="ru-RU" smtClean="0"/>
          </a:p>
        </p:txBody>
      </p:sp>
      <p:pic>
        <p:nvPicPr>
          <p:cNvPr id="19461" name="Picture 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3467100"/>
            <a:ext cx="33607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484313"/>
          </a:xfrm>
        </p:spPr>
        <p:txBody>
          <a:bodyPr/>
          <a:lstStyle/>
          <a:p>
            <a:pPr algn="r"/>
            <a:r>
              <a:rPr lang="ru-RU" altLang="ru-RU" b="1" smtClean="0"/>
              <a:t>Шведский </a:t>
            </a:r>
            <a:r>
              <a:rPr lang="sv-SE" altLang="ru-RU" b="1" smtClean="0"/>
              <a:t/>
            </a:r>
            <a:br>
              <a:rPr lang="sv-SE" altLang="ru-RU" b="1" smtClean="0"/>
            </a:br>
            <a:r>
              <a:rPr lang="ru-RU" altLang="ru-RU" b="1" smtClean="0"/>
              <a:t>институт</a:t>
            </a:r>
            <a:endParaRPr lang="ru-RU" altLang="ru-RU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A0391-889C-4B24-A396-5469FE1BDE5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773238"/>
            <a:ext cx="8229600" cy="4535487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v-SE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Шведский институт </a:t>
            </a:r>
            <a:r>
              <a:rPr lang="ru-RU" dirty="0" smtClean="0"/>
              <a:t>(далее – ШИ)  основан </a:t>
            </a:r>
            <a:r>
              <a:rPr lang="ru-RU" dirty="0"/>
              <a:t>в 1945 году как некоммерческая организация, отвечающая за предоставление информации о Швеции за рубежом. </a:t>
            </a:r>
            <a:endParaRPr lang="ru-RU" dirty="0" smtClean="0"/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u="sng" dirty="0" smtClean="0"/>
              <a:t>Цели международных программ и проектов ШИ</a:t>
            </a:r>
            <a:r>
              <a:rPr lang="ru-RU" dirty="0" smtClean="0"/>
              <a:t>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распространение информации о Швеции, формирование благоприятного имиджа страны в мире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поддержка изучения шведского языка в мире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поддержка международного сотрудничества в сферах культуры, образования и науки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развитие сотрудничества Швеции со странами Балтийского региона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7173" name="Picture 2" descr="Svenska Institute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60350"/>
            <a:ext cx="285750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/>
              <a:t>В Интернете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8590D-76BB-471E-B0CD-4AE00D16F5C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8196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v-SE" altLang="ru-RU" smtClean="0"/>
          </a:p>
          <a:p>
            <a:r>
              <a:rPr lang="ru-RU" altLang="ru-RU" sz="4000" b="1" smtClean="0"/>
              <a:t>Сайт Шведского института:</a:t>
            </a:r>
          </a:p>
          <a:p>
            <a:pPr marL="457200" lvl="1" indent="0">
              <a:buFont typeface="Wingdings 2" pitchFamily="18" charset="2"/>
              <a:buNone/>
            </a:pPr>
            <a:r>
              <a:rPr lang="sv-SE" altLang="ru-RU" sz="4000" b="1" smtClean="0">
                <a:hlinkClick r:id="rId2"/>
              </a:rPr>
              <a:t>www.si.se</a:t>
            </a:r>
            <a:endParaRPr lang="sv-SE" altLang="ru-RU" sz="4000" b="1" smtClean="0"/>
          </a:p>
          <a:p>
            <a:endParaRPr lang="sv-SE" altLang="ru-RU" sz="4000" b="1" smtClean="0"/>
          </a:p>
          <a:p>
            <a:r>
              <a:rPr lang="ru-RU" altLang="ru-RU" sz="4000" b="1" smtClean="0"/>
              <a:t>Сайт об обучении в Швеции:</a:t>
            </a:r>
            <a:endParaRPr lang="sv-SE" altLang="ru-RU" sz="4000" b="1" smtClean="0"/>
          </a:p>
          <a:p>
            <a:pPr marL="457200" lvl="1" indent="0">
              <a:buFont typeface="Wingdings 2" pitchFamily="18" charset="2"/>
              <a:buNone/>
            </a:pPr>
            <a:r>
              <a:rPr lang="sv-SE" altLang="ru-RU" sz="4000" b="1" smtClean="0">
                <a:hlinkClick r:id="rId3"/>
              </a:rPr>
              <a:t>www.</a:t>
            </a:r>
            <a:r>
              <a:rPr lang="en-US" altLang="ru-RU" sz="4000" b="1" smtClean="0">
                <a:hlinkClick r:id="rId3"/>
              </a:rPr>
              <a:t>studyinsweden.se</a:t>
            </a:r>
            <a:r>
              <a:rPr lang="en-US" altLang="ru-RU" sz="4000" b="1" smtClean="0"/>
              <a:t> </a:t>
            </a:r>
            <a:endParaRPr lang="ru-RU" altLang="ru-RU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Дата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CF93D6-F159-402F-A05B-CDB15128F850}" type="datetime1">
              <a:rPr lang="en-US" altLang="ru-RU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1/17/2018</a:t>
            </a:fld>
            <a:endParaRPr lang="en-US" altLang="ru-RU">
              <a:solidFill>
                <a:schemeClr val="tx2"/>
              </a:solidFill>
            </a:endParaRPr>
          </a:p>
        </p:txBody>
      </p:sp>
      <p:sp>
        <p:nvSpPr>
          <p:cNvPr id="9219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>
                <a:solidFill>
                  <a:schemeClr val="tx2"/>
                </a:solidFill>
              </a:rPr>
              <a:t>Footer Text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7D235-1D69-425C-A4D6-AFC0915C9D7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323850" y="1603375"/>
            <a:ext cx="8496300" cy="5254625"/>
          </a:xfrm>
        </p:spPr>
        <p:txBody>
          <a:bodyPr>
            <a:normAutofit/>
          </a:bodyPr>
          <a:lstStyle/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 smtClean="0"/>
              <a:t>Стипендиальная программа </a:t>
            </a:r>
            <a:r>
              <a:rPr lang="en-US" sz="2800" b="1" dirty="0" smtClean="0"/>
              <a:t>VISBY</a:t>
            </a:r>
            <a:r>
              <a:rPr lang="en-US" sz="2800" dirty="0" smtClean="0"/>
              <a:t> (</a:t>
            </a:r>
            <a:r>
              <a:rPr lang="ru-RU" sz="2800" dirty="0" err="1" smtClean="0"/>
              <a:t>Висбю</a:t>
            </a:r>
            <a:r>
              <a:rPr lang="en-US" sz="2800" dirty="0" smtClean="0"/>
              <a:t>)</a:t>
            </a:r>
            <a:r>
              <a:rPr lang="en-US" sz="2800" dirty="0"/>
              <a:t> </a:t>
            </a:r>
            <a:r>
              <a:rPr lang="ru-RU" sz="2800" dirty="0" smtClean="0"/>
              <a:t>* для </a:t>
            </a:r>
            <a:r>
              <a:rPr lang="ru-RU" sz="2800" dirty="0"/>
              <a:t>магистрантов </a:t>
            </a:r>
            <a:endParaRPr lang="ru-RU" sz="2800" dirty="0" smtClean="0"/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/>
              <a:t>Стипендиальная программа </a:t>
            </a:r>
            <a:r>
              <a:rPr lang="en-US" sz="2800" b="1" dirty="0"/>
              <a:t>VISBY</a:t>
            </a:r>
            <a:r>
              <a:rPr lang="en-US" sz="2800" dirty="0"/>
              <a:t> </a:t>
            </a:r>
            <a:r>
              <a:rPr lang="ru-RU" sz="2800" dirty="0" smtClean="0"/>
              <a:t>для аспирантов и научных сотрудников с ученой степенью</a:t>
            </a:r>
            <a:endParaRPr lang="en-US" sz="2800" dirty="0" smtClean="0"/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 smtClean="0"/>
              <a:t>Визиты </a:t>
            </a:r>
            <a:r>
              <a:rPr lang="ru-RU" sz="2800" dirty="0"/>
              <a:t>шведских </a:t>
            </a:r>
            <a:r>
              <a:rPr lang="ru-RU" sz="2800" dirty="0" smtClean="0"/>
              <a:t>ученых</a:t>
            </a:r>
            <a:r>
              <a:rPr lang="en-US" sz="2800" dirty="0" smtClean="0"/>
              <a:t> </a:t>
            </a:r>
            <a:r>
              <a:rPr lang="ru-RU" sz="2800" dirty="0" smtClean="0"/>
              <a:t>(в рамках проектов по </a:t>
            </a:r>
            <a:r>
              <a:rPr lang="ru-RU" sz="2800" dirty="0"/>
              <a:t>сотрудничеству в Балтийском </a:t>
            </a:r>
            <a:r>
              <a:rPr lang="ru-RU" sz="2800" dirty="0" smtClean="0"/>
              <a:t>регионе)</a:t>
            </a:r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 smtClean="0"/>
              <a:t> </a:t>
            </a:r>
            <a:r>
              <a:rPr lang="ru-RU" sz="2800" dirty="0"/>
              <a:t>Прочие проекты и программы ШИ </a:t>
            </a:r>
            <a:endParaRPr lang="en-US" sz="2800" dirty="0" smtClean="0"/>
          </a:p>
          <a:p>
            <a:pPr marL="514350" indent="-5143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 smtClean="0"/>
              <a:t>Стипендии других ВУЗов Швеции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500" dirty="0" smtClean="0"/>
              <a:t>* </a:t>
            </a:r>
            <a:r>
              <a:rPr lang="ru-RU" sz="1900" dirty="0" smtClean="0"/>
              <a:t>Программы </a:t>
            </a:r>
            <a:r>
              <a:rPr lang="ru-RU" sz="1900" dirty="0" err="1" smtClean="0"/>
              <a:t>Висбю</a:t>
            </a:r>
            <a:r>
              <a:rPr lang="ru-RU" sz="1900" dirty="0" smtClean="0"/>
              <a:t> являются наиболее популярными и востребованными среди</a:t>
            </a:r>
            <a:r>
              <a:rPr lang="en-US" sz="1900" dirty="0" smtClean="0"/>
              <a:t> </a:t>
            </a:r>
            <a:r>
              <a:rPr lang="ru-RU" sz="1900" dirty="0" smtClean="0"/>
              <a:t>белорусских молодых ученых, желающих  обучаться в Швеции.</a:t>
            </a:r>
            <a:endParaRPr lang="ru-RU" sz="1900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Программы и проекты Шведского института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0080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altLang="ru-RU" sz="3200" b="1" u="sng" smtClean="0"/>
              <a:t>1. Программа </a:t>
            </a:r>
            <a:r>
              <a:rPr lang="en-US" altLang="ru-RU" sz="3200" b="1" u="sng" smtClean="0"/>
              <a:t>Visby</a:t>
            </a:r>
            <a:r>
              <a:rPr lang="ru-RU" altLang="ru-RU" sz="3200" b="1" u="sng" smtClean="0"/>
              <a:t> для магистрантов</a:t>
            </a:r>
            <a:br>
              <a:rPr lang="ru-RU" altLang="ru-RU" sz="3200" b="1" u="sng" smtClean="0"/>
            </a:br>
            <a:r>
              <a:rPr lang="ru-RU" altLang="ru-RU" sz="2500" b="1" smtClean="0"/>
              <a:t>(</a:t>
            </a:r>
            <a:r>
              <a:rPr lang="en-US" altLang="ru-RU" sz="2500" b="1" smtClean="0"/>
              <a:t>Visby Programme Scholarships for master’s level studies</a:t>
            </a:r>
            <a:r>
              <a:rPr lang="ru-RU" altLang="ru-RU" sz="2500" b="1" smtClean="0"/>
              <a:t>)</a:t>
            </a:r>
            <a:endParaRPr lang="ru-RU" altLang="ru-RU" sz="250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CF16BD-7362-40AA-A93E-E55C2D06F4C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229600" cy="4681537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Программа </a:t>
            </a:r>
            <a:r>
              <a:rPr lang="ru-RU" dirty="0" err="1" smtClean="0"/>
              <a:t>Висбю</a:t>
            </a:r>
            <a:r>
              <a:rPr lang="ru-RU" dirty="0" smtClean="0"/>
              <a:t> </a:t>
            </a:r>
            <a:r>
              <a:rPr lang="ru-RU" dirty="0"/>
              <a:t>была специально разработана для улучшения академических обменов и сотрудничества между Швецией и другими странами. </a:t>
            </a: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Целевая группа –   </a:t>
            </a:r>
            <a:r>
              <a:rPr lang="ru-RU" dirty="0"/>
              <a:t>граждане Беларуси, Грузии, Молдовы, России, Украины</a:t>
            </a:r>
            <a:r>
              <a:rPr lang="ru-RU" dirty="0" smtClean="0"/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 Направления для </a:t>
            </a:r>
            <a:r>
              <a:rPr lang="ru-RU" dirty="0"/>
              <a:t>программы магистратуры – список специальностей см. </a:t>
            </a:r>
            <a:r>
              <a:rPr lang="ru-RU" dirty="0">
                <a:hlinkClick r:id="rId2"/>
              </a:rPr>
              <a:t>http://</a:t>
            </a:r>
            <a:r>
              <a:rPr lang="ru-RU" dirty="0" smtClean="0">
                <a:hlinkClick r:id="rId2"/>
              </a:rPr>
              <a:t>www.studyinsweden.se/Scholarships/SI-scholarships/Visby-Program/Masters-level-studies</a:t>
            </a:r>
            <a:endParaRPr lang="ru-RU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8D31D-ED84-4EA3-BF6B-AE53EBF5662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229600" cy="4897437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Стипендия </a:t>
            </a:r>
            <a:r>
              <a:rPr lang="ru-RU" dirty="0"/>
              <a:t>покрывает стоимость обучения и проживания (9000 </a:t>
            </a:r>
            <a:r>
              <a:rPr lang="sv-SE" dirty="0"/>
              <a:t>SEK</a:t>
            </a:r>
            <a:r>
              <a:rPr lang="be-BY" dirty="0"/>
              <a:t>/мес.</a:t>
            </a:r>
            <a:r>
              <a:rPr lang="ru-RU" dirty="0" smtClean="0"/>
              <a:t>);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Стипендиатам </a:t>
            </a:r>
            <a:r>
              <a:rPr lang="ru-RU" dirty="0" smtClean="0"/>
              <a:t>также предоставляется </a:t>
            </a:r>
            <a:r>
              <a:rPr lang="ru-RU" dirty="0" err="1" smtClean="0"/>
              <a:t>тревел</a:t>
            </a:r>
            <a:r>
              <a:rPr lang="ru-RU" dirty="0" smtClean="0"/>
              <a:t>-грант (средства на поездку),  размер которого </a:t>
            </a:r>
            <a:r>
              <a:rPr lang="ru-RU" dirty="0"/>
              <a:t>для граждан Беларуси, Украины, России - </a:t>
            </a:r>
            <a:r>
              <a:rPr lang="ru-RU" dirty="0" err="1"/>
              <a:t>SEK</a:t>
            </a:r>
            <a:r>
              <a:rPr lang="ru-RU" dirty="0"/>
              <a:t> </a:t>
            </a:r>
            <a:r>
              <a:rPr lang="ru-RU" dirty="0" smtClean="0"/>
              <a:t>4,000.  </a:t>
            </a:r>
            <a:endParaRPr lang="ru-RU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be-BY" dirty="0"/>
              <a:t>1 учебный год, </a:t>
            </a:r>
            <a:r>
              <a:rPr lang="be-BY" dirty="0" smtClean="0"/>
              <a:t>т.е 2 семестра. С</a:t>
            </a:r>
            <a:r>
              <a:rPr lang="ru-RU" dirty="0" smtClean="0"/>
              <a:t>стипендиальная </a:t>
            </a:r>
            <a:r>
              <a:rPr lang="ru-RU" dirty="0"/>
              <a:t>программа может быть продлена больший срок при наличии удовлетворительных результатов.</a:t>
            </a:r>
            <a:endParaRPr lang="be-BY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be-BY" dirty="0"/>
              <a:t>возможность продлен</a:t>
            </a:r>
            <a:r>
              <a:rPr lang="ru-RU" dirty="0" err="1"/>
              <a:t>ия</a:t>
            </a:r>
            <a:r>
              <a:rPr lang="ru-RU" dirty="0"/>
              <a:t> пребывания в Швеции в качестве практиканта – до 5 </a:t>
            </a:r>
            <a:r>
              <a:rPr lang="ru-RU" dirty="0" smtClean="0"/>
              <a:t>месяцев;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Страхование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Стипендия не предусматривает поддержку членов семьи участника программы</a:t>
            </a:r>
            <a:r>
              <a:rPr lang="ru-RU" dirty="0" smtClean="0"/>
              <a:t>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Сайт программы </a:t>
            </a:r>
            <a:r>
              <a:rPr lang="ru-RU" dirty="0" err="1"/>
              <a:t>Висбю</a:t>
            </a:r>
            <a:r>
              <a:rPr lang="ru-RU" dirty="0"/>
              <a:t> для обучения в магистратуре в Швеции: </a:t>
            </a:r>
            <a:r>
              <a:rPr lang="ru-RU" u="sng" dirty="0">
                <a:hlinkClick r:id="rId2"/>
              </a:rPr>
              <a:t>http://www.studyinsweden.se/</a:t>
            </a:r>
            <a:endParaRPr lang="ru-RU" dirty="0"/>
          </a:p>
        </p:txBody>
      </p:sp>
      <p:sp>
        <p:nvSpPr>
          <p:cNvPr id="11268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0080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altLang="ru-RU" sz="3200" b="1" u="sng" smtClean="0"/>
              <a:t>…Программа </a:t>
            </a:r>
            <a:r>
              <a:rPr lang="en-US" altLang="ru-RU" sz="3200" b="1" u="sng" smtClean="0"/>
              <a:t>Visby </a:t>
            </a:r>
            <a:r>
              <a:rPr lang="ru-RU" altLang="ru-RU" sz="3200" b="1" u="sng" smtClean="0"/>
              <a:t> для магистрантов</a:t>
            </a:r>
            <a:br>
              <a:rPr lang="ru-RU" altLang="ru-RU" sz="3200" b="1" u="sng" smtClean="0"/>
            </a:br>
            <a:r>
              <a:rPr lang="ru-RU" altLang="ru-RU" sz="2500" b="1" smtClean="0"/>
              <a:t>(</a:t>
            </a:r>
            <a:r>
              <a:rPr lang="en-US" altLang="ru-RU" sz="2500" b="1" smtClean="0"/>
              <a:t>Visby Programme Scholarships for master’s level studies</a:t>
            </a:r>
            <a:r>
              <a:rPr lang="ru-RU" altLang="ru-RU" sz="2500" b="1" smtClean="0"/>
              <a:t>)</a:t>
            </a:r>
            <a:endParaRPr lang="ru-RU" altLang="ru-RU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584325"/>
          </a:xfrm>
        </p:spPr>
        <p:txBody>
          <a:bodyPr>
            <a:normAutofit fontScale="90000"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3300" b="1" u="sng" dirty="0" smtClean="0"/>
              <a:t>2. Программа </a:t>
            </a:r>
            <a:r>
              <a:rPr lang="en-US" sz="3300" b="1" u="sng" dirty="0" smtClean="0"/>
              <a:t>Visby </a:t>
            </a:r>
            <a:r>
              <a:rPr lang="ru-RU" sz="3300" b="1" u="sng" dirty="0" smtClean="0"/>
              <a:t> для аспирантов и научных сотрудников с ученой степенью</a:t>
            </a:r>
            <a:br>
              <a:rPr lang="ru-RU" sz="3300" b="1" u="sng" dirty="0" smtClean="0"/>
            </a:br>
            <a:r>
              <a:rPr lang="ru-RU" sz="3200" b="1" dirty="0" smtClean="0"/>
              <a:t>(</a:t>
            </a:r>
            <a:r>
              <a:rPr lang="en-US" sz="3100" b="1" dirty="0" smtClean="0"/>
              <a:t>Visby </a:t>
            </a:r>
            <a:r>
              <a:rPr lang="en-US" sz="3100" b="1" dirty="0"/>
              <a:t>Programme Scholarships for PhD studies and postdoctoral </a:t>
            </a:r>
            <a:r>
              <a:rPr lang="en-US" sz="3100" b="1" dirty="0" smtClean="0"/>
              <a:t>research</a:t>
            </a:r>
            <a:r>
              <a:rPr lang="ru-RU" sz="3100" b="1" dirty="0" smtClean="0"/>
              <a:t>)</a:t>
            </a:r>
            <a:endParaRPr lang="ru-RU" sz="31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CEEFE-B746-4112-B3FC-4F722A8248D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288" y="2205038"/>
            <a:ext cx="8497887" cy="4176712"/>
          </a:xfrm>
        </p:spPr>
        <p:txBody>
          <a:bodyPr>
            <a:normAutofit lnSpcReduction="10000"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2.1 </a:t>
            </a:r>
            <a:r>
              <a:rPr lang="ru-RU" b="1" dirty="0" smtClean="0"/>
              <a:t>Для аспирантов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Направления: все специальности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Требования к кандидатам</a:t>
            </a:r>
            <a:r>
              <a:rPr lang="ru-RU" b="1" dirty="0"/>
              <a:t>:</a:t>
            </a:r>
            <a:r>
              <a:rPr lang="ru-RU" dirty="0"/>
              <a:t> высшее образование, владение английским /шведским </a:t>
            </a:r>
            <a:r>
              <a:rPr lang="ru-RU" dirty="0" smtClean="0"/>
              <a:t>языком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Стипендия для  аспирантов: </a:t>
            </a:r>
            <a:r>
              <a:rPr lang="en-US" dirty="0" smtClean="0"/>
              <a:t> </a:t>
            </a:r>
            <a:r>
              <a:rPr lang="ru-RU" dirty="0" smtClean="0"/>
              <a:t>12 000 </a:t>
            </a:r>
            <a:r>
              <a:rPr lang="sv-SE" dirty="0" smtClean="0"/>
              <a:t>SEK</a:t>
            </a:r>
            <a:r>
              <a:rPr lang="be-BY" dirty="0" smtClean="0"/>
              <a:t>/мес. </a:t>
            </a:r>
            <a:r>
              <a:rPr lang="ru-RU" dirty="0" smtClean="0"/>
              <a:t>+ средства на поездку в Швецию и обратно + </a:t>
            </a:r>
            <a:r>
              <a:rPr lang="ru-RU" dirty="0" err="1" smtClean="0"/>
              <a:t>медстраховка</a:t>
            </a:r>
            <a:r>
              <a:rPr lang="ru-RU" dirty="0" smtClean="0"/>
              <a:t>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Один долгосрочный период (6, 9, 12 мес.) или несколько краткосрочных периодов (всего до 12 мес. за 3 года, но не чаще 2 раз за учебный год)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4398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 …Программа </a:t>
            </a:r>
            <a:r>
              <a:rPr lang="en-US" sz="3200" b="1" dirty="0" smtClean="0"/>
              <a:t>Visby</a:t>
            </a:r>
            <a:r>
              <a:rPr lang="ru-RU" sz="3200" b="1" dirty="0" smtClean="0"/>
              <a:t> </a:t>
            </a:r>
            <a:r>
              <a:rPr lang="ru-RU" sz="3200" b="1" dirty="0"/>
              <a:t>для </a:t>
            </a:r>
            <a:r>
              <a:rPr lang="ru-RU" sz="3200" b="1" dirty="0" smtClean="0"/>
              <a:t>аспирантов и научных сотрудников с ученой степенью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2800" b="1" dirty="0" smtClean="0"/>
              <a:t>(</a:t>
            </a:r>
            <a:r>
              <a:rPr lang="en-US" sz="2800" b="1" dirty="0"/>
              <a:t>Visby Programme Scholarships for PhD studies and postdoctoral research)</a:t>
            </a:r>
            <a:endParaRPr lang="ru-RU" sz="28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243FC-216E-4038-B779-8B46021FA55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Объект 2"/>
          <p:cNvSpPr>
            <a:spLocks noGrp="1"/>
          </p:cNvSpPr>
          <p:nvPr>
            <p:ph sz="quarter" idx="1"/>
          </p:nvPr>
        </p:nvSpPr>
        <p:spPr>
          <a:xfrm>
            <a:off x="395288" y="2205038"/>
            <a:ext cx="8497887" cy="4176712"/>
          </a:xfrm>
        </p:spPr>
        <p:txBody>
          <a:bodyPr>
            <a:normAutofit lnSpcReduction="10000"/>
          </a:bodyPr>
          <a:lstStyle/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2.1 </a:t>
            </a:r>
            <a:r>
              <a:rPr lang="ru-RU" b="1" dirty="0" smtClean="0"/>
              <a:t>Для аспирантов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Направления: все специальности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Требования </a:t>
            </a:r>
            <a:r>
              <a:rPr lang="ru-RU" dirty="0"/>
              <a:t>к кандидатам</a:t>
            </a:r>
            <a:r>
              <a:rPr lang="ru-RU" b="1" dirty="0"/>
              <a:t>:</a:t>
            </a:r>
            <a:r>
              <a:rPr lang="ru-RU" dirty="0"/>
              <a:t> высшее образование, владение английским /шведским </a:t>
            </a:r>
            <a:r>
              <a:rPr lang="ru-RU" dirty="0" smtClean="0"/>
              <a:t>языком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Стипендия для  аспирантов: </a:t>
            </a:r>
            <a:r>
              <a:rPr lang="en-US" dirty="0" smtClean="0"/>
              <a:t> </a:t>
            </a:r>
            <a:r>
              <a:rPr lang="ru-RU" dirty="0" smtClean="0"/>
              <a:t>12 000 </a:t>
            </a:r>
            <a:r>
              <a:rPr lang="sv-SE" dirty="0" smtClean="0"/>
              <a:t>SEK</a:t>
            </a:r>
            <a:r>
              <a:rPr lang="be-BY" dirty="0" smtClean="0"/>
              <a:t>/мес. </a:t>
            </a:r>
            <a:r>
              <a:rPr lang="ru-RU" dirty="0" smtClean="0"/>
              <a:t>+ средства на поездку в Швецию и обратно + </a:t>
            </a:r>
            <a:r>
              <a:rPr lang="ru-RU" dirty="0" err="1" smtClean="0"/>
              <a:t>медстраховка</a:t>
            </a:r>
            <a:r>
              <a:rPr lang="ru-RU" dirty="0" smtClean="0"/>
              <a:t>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Один долгосрочный период (6, 9, 12 мес.) или несколько краткосрочных периодов (всего до 12 мес. за 3 года, но не чаще 2 раз за учебный год)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411288"/>
          </a:xfrm>
        </p:spPr>
        <p:txBody>
          <a:bodyPr/>
          <a:lstStyle/>
          <a:p>
            <a:r>
              <a:rPr lang="ru-RU" altLang="ru-RU" b="1" smtClean="0"/>
              <a:t>Приоритетные темы исследований 2014/2015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0B074-498C-4F55-9AFF-2F38E5496C7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4340" name="Объект 2"/>
          <p:cNvSpPr>
            <a:spLocks noGrp="1"/>
          </p:cNvSpPr>
          <p:nvPr>
            <p:ph sz="quarter"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r>
              <a:rPr lang="ru-RU" altLang="ru-RU" smtClean="0"/>
              <a:t>Экологически устойчивый регион</a:t>
            </a:r>
          </a:p>
          <a:p>
            <a:endParaRPr lang="ru-RU" altLang="ru-RU" smtClean="0"/>
          </a:p>
          <a:p>
            <a:r>
              <a:rPr lang="ru-RU" altLang="ru-RU" smtClean="0"/>
              <a:t>Устойчивый рост для увеличения благосостояния</a:t>
            </a:r>
          </a:p>
          <a:p>
            <a:endParaRPr lang="ru-RU" altLang="ru-RU" smtClean="0"/>
          </a:p>
          <a:p>
            <a:r>
              <a:rPr lang="ru-RU" altLang="ru-RU" smtClean="0"/>
              <a:t>Проблемы региона (социальные проблемы, здравоохранение и гражданское общество)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260</TotalTime>
  <Words>537</Words>
  <Application>Microsoft Office PowerPoint</Application>
  <PresentationFormat>Экран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Perpetua</vt:lpstr>
      <vt:lpstr>Arial</vt:lpstr>
      <vt:lpstr>Franklin Gothic Book</vt:lpstr>
      <vt:lpstr>Wingdings 2</vt:lpstr>
      <vt:lpstr>Calibri</vt:lpstr>
      <vt:lpstr>Cambria</vt:lpstr>
      <vt:lpstr>Справедливость</vt:lpstr>
      <vt:lpstr> Программы и проекты Шведского института</vt:lpstr>
      <vt:lpstr>Шведский  институт</vt:lpstr>
      <vt:lpstr>В Интернете</vt:lpstr>
      <vt:lpstr>Программы и проекты Шведского института</vt:lpstr>
      <vt:lpstr>1. Программа Visby для магистрантов (Visby Programme Scholarships for master’s level studies)</vt:lpstr>
      <vt:lpstr>…Программа Visby  для магистрантов (Visby Programme Scholarships for master’s level studies)</vt:lpstr>
      <vt:lpstr>2. Программа Visby  для аспирантов и научных сотрудников с ученой степенью (Visby Programme Scholarships for PhD studies and postdoctoral research)</vt:lpstr>
      <vt:lpstr> …Программа Visby для аспирантов и научных сотрудников с ученой степенью (Visby Programme Scholarships for PhD studies and postdoctoral research)</vt:lpstr>
      <vt:lpstr>Приоритетные темы исследований 2014/2015 </vt:lpstr>
      <vt:lpstr>3. Визиты шведских ученых</vt:lpstr>
      <vt:lpstr>Проекты по сотрудничеству в Балтийском регионе (для организации визитов)</vt:lpstr>
      <vt:lpstr>4. Прочие проекты и программы ШИ</vt:lpstr>
      <vt:lpstr>5. Стипендии других ВУЗов Швеции  (University scholarships)</vt:lpstr>
      <vt:lpstr>Центр шведских исследований в Минске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работе Шведского института, программах по сотрудничеству, стипендиях</dc:title>
  <dc:creator>computer</dc:creator>
  <cp:lastModifiedBy>Высоцкий Сергей Александрович</cp:lastModifiedBy>
  <cp:revision>51</cp:revision>
  <dcterms:created xsi:type="dcterms:W3CDTF">2014-10-07T22:36:55Z</dcterms:created>
  <dcterms:modified xsi:type="dcterms:W3CDTF">2018-01-17T11:14:36Z</dcterms:modified>
</cp:coreProperties>
</file>