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9" r:id="rId2"/>
    <p:sldId id="301" r:id="rId3"/>
    <p:sldId id="303" r:id="rId4"/>
    <p:sldId id="302" r:id="rId5"/>
    <p:sldId id="288" r:id="rId6"/>
    <p:sldId id="304" r:id="rId7"/>
    <p:sldId id="306" r:id="rId8"/>
    <p:sldId id="305" r:id="rId9"/>
    <p:sldId id="307" r:id="rId10"/>
    <p:sldId id="309" r:id="rId11"/>
    <p:sldId id="308" r:id="rId12"/>
    <p:sldId id="282" r:id="rId13"/>
    <p:sldId id="295" r:id="rId14"/>
    <p:sldId id="298" r:id="rId15"/>
    <p:sldId id="310" r:id="rId16"/>
    <p:sldId id="311" r:id="rId1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485" y="1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8CBEC-7A28-423E-A737-551B8411F8A8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E6FF6-75FE-4312-80B7-36FA18B9ED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476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424BA-2B13-4336-AEE6-0A9C85AA6140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730E0-846B-4AE2-AB3A-2280E232D3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803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FCBA-A4EE-4814-94AA-0ED94F8BAD4F}" type="datetime1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063C-6D03-4D1B-8821-69D47F72F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09CA-0293-48F5-ABC7-4B304D40677C}" type="datetime1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063C-6D03-4D1B-8821-69D47F72F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17D-7937-40E3-B174-8DB1307DB4B8}" type="datetime1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063C-6D03-4D1B-8821-69D47F72F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2AA1-BF74-49D2-B2BB-754088C66C0B}" type="datetime1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063C-6D03-4D1B-8821-69D47F72F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4C54-8C4C-4CD9-BEAD-6491A684D58B}" type="datetime1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063C-6D03-4D1B-8821-69D47F72F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8B28-DE46-44E4-86D1-81ABBB902B09}" type="datetime1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063C-6D03-4D1B-8821-69D47F72F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42FE-E984-43B6-B0B7-03AED22E0071}" type="datetime1">
              <a:rPr lang="ru-RU" smtClean="0"/>
              <a:pPr/>
              <a:t>31.10.2017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063C-6D03-4D1B-8821-69D47F72F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39CA-17A4-47A7-BB99-000A47AB51E1}" type="datetime1">
              <a:rPr lang="ru-RU" smtClean="0"/>
              <a:pPr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063C-6D03-4D1B-8821-69D47F72F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FCE2-5251-4378-86AF-8135A50F8B39}" type="datetime1">
              <a:rPr lang="ru-RU" smtClean="0"/>
              <a:pPr/>
              <a:t>31.10.2017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063C-6D03-4D1B-8821-69D47F72F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19A5-A076-4BA0-B288-1EE23A391C74}" type="datetime1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063C-6D03-4D1B-8821-69D47F72F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8586-1C34-4CC2-A5D8-31804B98E5F2}" type="datetime1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063C-6D03-4D1B-8821-69D47F72F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62F88-66E4-4C1A-A921-1E48964C04C2}" type="datetime1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8063C-6D03-4D1B-8821-69D47F72F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programmes/erasmus-plus/programme-guide/part-b/three-key-actions/jean-monnet-activities/projects_e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programmes/erasmus-plus/programme-guide/part-b/three-key-actions/jean-monnet-activities/support-to-associations_e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eacea.ec.europa.eu/erasmus-plus/funding/jean-monnet-activities-2017_e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erasmus-plus@belarus.unibel.by" TargetMode="External"/><Relationship Id="rId3" Type="http://schemas.openxmlformats.org/officeDocument/2006/relationships/hyperlink" Target="http://eacea.ec.europa.eu/erasmus-plus/actions/jean-monnet_en" TargetMode="External"/><Relationship Id="rId7" Type="http://schemas.openxmlformats.org/officeDocument/2006/relationships/hyperlink" Target="mailto:EACEA-AJM@ec.europa.eu" TargetMode="External"/><Relationship Id="rId2" Type="http://schemas.openxmlformats.org/officeDocument/2006/relationships/hyperlink" Target="http://ec.europa.eu/programmes/erasmus-plus/discover/guide/index_en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rasmus-plus.belarus.unibel.by/ru/main.aspx?guid=3421" TargetMode="External"/><Relationship Id="rId5" Type="http://schemas.openxmlformats.org/officeDocument/2006/relationships/hyperlink" Target="https://eacea.ec.europa.eu/JeanMonnetDirectory/#/search-screen/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s://eacea.ec.europa.eu/erasmus-plus/funding/jean-monnet-activities-2017_en" TargetMode="External"/><Relationship Id="rId9" Type="http://schemas.openxmlformats.org/officeDocument/2006/relationships/hyperlink" Target="http://erasmus-plus.belarus.unibel.by/ru/main.aspx?guid=332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-pro.bsu.by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bsu.by/A.Rytov_IPD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rytov@bsu.by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programmes/erasmus-plus/programme-guide/part-b/three-key-actions/jean-monnet-activities/modules_e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programmes/erasmus-plus/programme-guide/part-b/three-key-actions/jean-monnet-activities/chairs_e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programmes/erasmus-plus/programme-guide/part-b/three-key-actions/jean-monnet-activities/centres-of-excellence_e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programmes/erasmus-plus/programme-guide/part-b/three-key-actions/jean-monnet-activities/networks_e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7275" y="-387424"/>
            <a:ext cx="3273425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60"/>
          <p:cNvSpPr txBox="1">
            <a:spLocks noChangeArrowheads="1"/>
          </p:cNvSpPr>
          <p:nvPr/>
        </p:nvSpPr>
        <p:spPr bwMode="auto">
          <a:xfrm>
            <a:off x="0" y="777801"/>
            <a:ext cx="9144000" cy="46166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fr-FR" sz="2400" b="1" dirty="0" smtClean="0">
                <a:solidFill>
                  <a:schemeClr val="bg1"/>
                </a:solidFill>
              </a:rPr>
              <a:t>ВОЗМОЖНОСТИ ДЛЯ </a:t>
            </a:r>
            <a:r>
              <a:rPr lang="ru-RU" altLang="fr-FR" sz="2400" b="1" dirty="0" smtClean="0">
                <a:solidFill>
                  <a:schemeClr val="bg1"/>
                </a:solidFill>
              </a:rPr>
              <a:t>БЕЛАРУСИ 2017 </a:t>
            </a:r>
            <a:endParaRPr lang="fr-BE" altLang="en-US" sz="2400" dirty="0">
              <a:solidFill>
                <a:schemeClr val="bg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063C-6D03-4D1B-8821-69D47F72FE36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1" name="Picture 6" descr="Картинки по запросу жан мон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568952" cy="57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17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Картинки по запросу жан м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475656" cy="98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60"/>
          <p:cNvSpPr txBox="1">
            <a:spLocks noChangeArrowheads="1"/>
          </p:cNvSpPr>
          <p:nvPr/>
        </p:nvSpPr>
        <p:spPr bwMode="auto">
          <a:xfrm>
            <a:off x="7577112" y="908720"/>
            <a:ext cx="1547664" cy="4308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fr-FR" sz="1100" b="1" dirty="0" smtClean="0">
                <a:solidFill>
                  <a:schemeClr val="bg1"/>
                </a:solidFill>
              </a:rPr>
              <a:t>ВОЗМОЖНОСТИ ДЛЯ </a:t>
            </a:r>
            <a:r>
              <a:rPr lang="ru-RU" altLang="fr-FR" sz="1100" b="1" dirty="0" smtClean="0">
                <a:solidFill>
                  <a:schemeClr val="bg1"/>
                </a:solidFill>
              </a:rPr>
              <a:t>БЕЛАРУСИ 2017 </a:t>
            </a:r>
            <a:endParaRPr lang="fr-BE" altLang="en-US" sz="1100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7649" y="1689401"/>
            <a:ext cx="894526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Данные проекты основываются на односторонних заявках, хотя также можно включать и других партнеров</a:t>
            </a:r>
          </a:p>
          <a:p>
            <a:r>
              <a:rPr lang="ru-RU" sz="1400" dirty="0"/>
              <a:t>Продолжительность проекта: 1-2 </a:t>
            </a:r>
            <a:r>
              <a:rPr lang="ru-RU" sz="1400" dirty="0" smtClean="0"/>
              <a:t>года</a:t>
            </a:r>
          </a:p>
          <a:p>
            <a:endParaRPr lang="ru-RU" sz="1400" dirty="0"/>
          </a:p>
          <a:p>
            <a:r>
              <a:rPr lang="ru-RU" sz="1400" dirty="0"/>
              <a:t>Максимальный размер гранта: 60 000 евро (это 75% от всех затрат в рамках проекта</a:t>
            </a:r>
            <a:r>
              <a:rPr lang="ru-RU" sz="1400" dirty="0" smtClean="0"/>
              <a:t>)</a:t>
            </a:r>
          </a:p>
          <a:p>
            <a:endParaRPr lang="ru-RU" sz="1400" dirty="0"/>
          </a:p>
          <a:p>
            <a:r>
              <a:rPr lang="ru-RU" sz="1400" dirty="0"/>
              <a:t>Более подробная информация: </a:t>
            </a:r>
            <a:r>
              <a:rPr lang="ru-RU" sz="1400" dirty="0">
                <a:hlinkClick r:id="rId3"/>
              </a:rPr>
              <a:t>https://</a:t>
            </a:r>
            <a:r>
              <a:rPr lang="ru-RU" sz="1400" dirty="0" smtClean="0">
                <a:hlinkClick r:id="rId3"/>
              </a:rPr>
              <a:t>ec.europa.eu/programmes/erasmus-plus/programme-guide/part-b/three-key-actions/jean-monnet-activities/projects_en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06354" y="44624"/>
            <a:ext cx="7370758" cy="1384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Проекты Жана Моне (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Jean Monnet Projects) </a:t>
            </a:r>
            <a:endParaRPr lang="ru-RU" sz="24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/>
              <a:t> проекты, поддерживающие инновации, обмен опытом и распространение знаний о Европейском Союзе. </a:t>
            </a:r>
            <a:endParaRPr lang="ru-RU" sz="14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/>
              <a:t>Конференции, научные исследования, семинары, круглые столы и  т.д.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4899" y="4007749"/>
            <a:ext cx="86168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96850">
              <a:tabLst>
                <a:tab pos="358775" algn="l"/>
              </a:tabLst>
              <a:defRPr/>
            </a:pPr>
            <a:r>
              <a:rPr lang="ru-RU" sz="1400" b="1" dirty="0" smtClean="0">
                <a:solidFill>
                  <a:srgbClr val="002060"/>
                </a:solidFill>
              </a:rPr>
              <a:t>Международная конференция «Республика Беларусь и Европейский союза: перспективы сотрудничества» </a:t>
            </a:r>
            <a:r>
              <a:rPr lang="ru-RU" sz="1400" dirty="0">
                <a:solidFill>
                  <a:srgbClr val="002060"/>
                </a:solidFill>
              </a:rPr>
              <a:t>(</a:t>
            </a:r>
            <a:r>
              <a:rPr lang="ru-RU" sz="1400" dirty="0" smtClean="0">
                <a:solidFill>
                  <a:srgbClr val="002060"/>
                </a:solidFill>
              </a:rPr>
              <a:t>БГУ</a:t>
            </a:r>
            <a:r>
              <a:rPr lang="ru-RU" sz="1400" dirty="0">
                <a:solidFill>
                  <a:srgbClr val="002060"/>
                </a:solidFill>
              </a:rPr>
              <a:t>, </a:t>
            </a:r>
            <a:r>
              <a:rPr lang="ru-RU" sz="1400" dirty="0" smtClean="0">
                <a:solidFill>
                  <a:srgbClr val="002060"/>
                </a:solidFill>
              </a:rPr>
              <a:t>Рытов Александр Владимирович </a:t>
            </a:r>
            <a:r>
              <a:rPr lang="ru-RU" sz="14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7649" y="3675468"/>
            <a:ext cx="8242742" cy="31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Примеры действующих в Беларуси проектов данного типа</a:t>
            </a:r>
            <a:endParaRPr lang="ru-RU" sz="1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Картинки по запросу жан м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475656" cy="98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60"/>
          <p:cNvSpPr txBox="1">
            <a:spLocks noChangeArrowheads="1"/>
          </p:cNvSpPr>
          <p:nvPr/>
        </p:nvSpPr>
        <p:spPr bwMode="auto">
          <a:xfrm>
            <a:off x="7577112" y="908720"/>
            <a:ext cx="1547664" cy="4308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fr-FR" sz="1100" b="1" dirty="0" smtClean="0">
                <a:solidFill>
                  <a:schemeClr val="bg1"/>
                </a:solidFill>
              </a:rPr>
              <a:t>ВОЗМОЖНОСТИ ДЛЯ </a:t>
            </a:r>
            <a:r>
              <a:rPr lang="ru-RU" altLang="fr-FR" sz="1100" b="1" dirty="0" smtClean="0">
                <a:solidFill>
                  <a:schemeClr val="bg1"/>
                </a:solidFill>
              </a:rPr>
              <a:t>БЕЛАРУСИ 2017 </a:t>
            </a:r>
            <a:endParaRPr lang="fr-BE" altLang="en-US" sz="1100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98736" y="2203703"/>
            <a:ext cx="89452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Поддержка предоставляться только официально зарегистрированным и имеющим независимый правовой статус ассоциациям, состоящим из академического сообщества, специализирующегося на изучении Европейского союза на региональном, национальном или наднациональном </a:t>
            </a:r>
            <a:r>
              <a:rPr lang="ru-RU" sz="1400" dirty="0" smtClean="0"/>
              <a:t>уровне</a:t>
            </a:r>
          </a:p>
          <a:p>
            <a:endParaRPr lang="ru-RU" sz="1400" dirty="0"/>
          </a:p>
          <a:p>
            <a:r>
              <a:rPr lang="ru-RU" sz="1400" dirty="0"/>
              <a:t>Продолжительность проекта: 3 </a:t>
            </a:r>
            <a:r>
              <a:rPr lang="ru-RU" sz="1400" dirty="0" smtClean="0"/>
              <a:t>года</a:t>
            </a:r>
          </a:p>
          <a:p>
            <a:endParaRPr lang="ru-RU" sz="1400" dirty="0"/>
          </a:p>
          <a:p>
            <a:r>
              <a:rPr lang="ru-RU" sz="1400" dirty="0"/>
              <a:t>Максимальный размер гранта: 50 000 евро (это 80% от всех затрат в рамках проекта</a:t>
            </a:r>
            <a:r>
              <a:rPr lang="ru-RU" sz="1400" dirty="0" smtClean="0"/>
              <a:t>)</a:t>
            </a:r>
          </a:p>
          <a:p>
            <a:endParaRPr lang="ru-RU" sz="1400" dirty="0"/>
          </a:p>
          <a:p>
            <a:r>
              <a:rPr lang="ru-RU" sz="1400" dirty="0"/>
              <a:t>Более подробная информация: </a:t>
            </a:r>
            <a:r>
              <a:rPr lang="ru-RU" sz="1400" dirty="0">
                <a:hlinkClick r:id="rId3"/>
              </a:rPr>
              <a:t>https://</a:t>
            </a:r>
            <a:r>
              <a:rPr lang="ru-RU" sz="1400" dirty="0" smtClean="0">
                <a:hlinkClick r:id="rId3"/>
              </a:rPr>
              <a:t>ec.europa.eu/programmes/erasmus-plus/programme-guide/part-b/three-key-actions/jean-monnet-activities/support-to-associations_en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06354" y="44624"/>
            <a:ext cx="7370758" cy="190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Содействие </a:t>
            </a:r>
            <a:r>
              <a:rPr lang="ru-RU" sz="2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ассоциациям Жана </a:t>
            </a: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Моне </a:t>
            </a:r>
            <a:r>
              <a:rPr lang="ru-RU" sz="2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Jean Monnet Support to 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Associations</a:t>
            </a:r>
            <a:endParaRPr lang="ru-RU" sz="24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/>
              <a:t>проекты </a:t>
            </a:r>
            <a:r>
              <a:rPr lang="ru-RU" sz="1400" dirty="0"/>
              <a:t>по поддержке ассоциаций, являющихся междисциплинарными и открытыми для всех заинтересованных профессоров, преподавателей и исследователей, специализирующихся на вопросах Европейского Союза в соответствующей стране или регионе.</a:t>
            </a: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181082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063C-6D03-4D1B-8821-69D47F72FE36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343373" y="1917700"/>
            <a:ext cx="6549107" cy="352742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defRPr/>
            </a:pPr>
            <a:endParaRPr lang="fr-BE" altLang="en-US" sz="800" b="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ru-RU" altLang="en-US" sz="24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Объявление конкурса:</a:t>
            </a:r>
            <a:r>
              <a:rPr lang="ru-RU" altLang="en-US" sz="2400" b="1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ru-RU" altLang="en-US" sz="2400" b="1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</a:br>
            <a:r>
              <a:rPr lang="ru-RU" altLang="en-US" sz="2400" b="1" i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2</a:t>
            </a:r>
            <a:r>
              <a:rPr lang="en-US" altLang="en-US" sz="2400" b="1" i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5 </a:t>
            </a:r>
            <a:r>
              <a:rPr lang="ru-RU" altLang="en-US" sz="2400" b="1" i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октября</a:t>
            </a:r>
            <a:r>
              <a:rPr lang="fr-FR" altLang="en-US" sz="2400" b="1" i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ru-RU" altLang="en-US" sz="2400" b="1" i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fr-FR" altLang="en-US" sz="2400" b="1" i="1" dirty="0" smtClean="0">
              <a:solidFill>
                <a:srgbClr val="FF0000"/>
              </a:solidFill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ru-RU" altLang="en-US" sz="24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Срок подачи</a:t>
            </a:r>
            <a:r>
              <a:rPr lang="fr-FR" altLang="en-US" sz="24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:</a:t>
            </a:r>
            <a:r>
              <a:rPr lang="ru-RU" altLang="en-US" sz="24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ru-RU" altLang="en-US" sz="24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</a:br>
            <a:r>
              <a:rPr lang="en-US" altLang="en-US" sz="2400" b="1" i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22</a:t>
            </a:r>
            <a:r>
              <a:rPr lang="ru-RU" altLang="en-US" sz="2400" b="1" i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ru-RU" altLang="en-US" sz="2400" b="1" i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февраля</a:t>
            </a:r>
            <a:r>
              <a:rPr lang="fr-FR" altLang="en-US" sz="2400" b="1" i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fr-FR" altLang="en-US" sz="2400" b="1" i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201</a:t>
            </a:r>
            <a:r>
              <a:rPr lang="ru-RU" altLang="en-US" sz="2400" b="1" i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8</a:t>
            </a:r>
            <a:r>
              <a:rPr lang="en-US" altLang="en-US" sz="2400" b="1" i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/>
              <a:t>(CET - Midday -Brussels time</a:t>
            </a:r>
            <a:r>
              <a:rPr lang="en-US" sz="2400" dirty="0" smtClean="0"/>
              <a:t>)</a:t>
            </a:r>
          </a:p>
          <a:p>
            <a:pPr marL="285750" indent="-285750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ru-RU" altLang="en-US" sz="24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Результаты отбора</a:t>
            </a:r>
            <a:r>
              <a:rPr lang="fr-FR" altLang="en-US" sz="24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:</a:t>
            </a:r>
            <a:r>
              <a:rPr lang="ru-RU" altLang="en-US" sz="2400" b="1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ru-RU" altLang="en-US" sz="2400" b="1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</a:br>
            <a:r>
              <a:rPr lang="ru-RU" altLang="en-US" sz="2400" b="1" i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конец июля 2018</a:t>
            </a:r>
            <a:endParaRPr lang="fr-FR" altLang="en-US" sz="2400" b="1" i="1" dirty="0">
              <a:solidFill>
                <a:srgbClr val="FF0000"/>
              </a:solidFill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ru-RU" altLang="en-US" sz="24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Начало проектов:</a:t>
            </a:r>
            <a:br>
              <a:rPr lang="ru-RU" altLang="en-US" sz="24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</a:br>
            <a:r>
              <a:rPr lang="en-US" altLang="en-US" sz="2400" b="1" i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01.09.</a:t>
            </a:r>
            <a:r>
              <a:rPr lang="ru-RU" altLang="en-US" sz="2400" b="1" i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n-GB" altLang="en-US" sz="2400" b="1" i="1" dirty="0" smtClean="0">
              <a:solidFill>
                <a:srgbClr val="FF0000"/>
              </a:solidFill>
              <a:ea typeface="Verdana" pitchFamily="34" charset="0"/>
              <a:cs typeface="Verdana" pitchFamily="34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fr-BE" altLang="en-US" sz="1600" i="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buNone/>
              <a:defRPr/>
            </a:pPr>
            <a:endParaRPr lang="en-GB" altLang="en-US" dirty="0" smtClean="0"/>
          </a:p>
        </p:txBody>
      </p:sp>
      <p:sp>
        <p:nvSpPr>
          <p:cNvPr id="6" name="ZoneTexte 60"/>
          <p:cNvSpPr txBox="1">
            <a:spLocks noChangeArrowheads="1"/>
          </p:cNvSpPr>
          <p:nvPr/>
        </p:nvSpPr>
        <p:spPr bwMode="auto">
          <a:xfrm>
            <a:off x="2433861" y="1508125"/>
            <a:ext cx="2520950" cy="46196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en-US" sz="2400" b="1" dirty="0" smtClean="0">
                <a:solidFill>
                  <a:schemeClr val="bg1"/>
                </a:solidFill>
              </a:rPr>
              <a:t>Календарь</a:t>
            </a:r>
            <a:endParaRPr lang="fr-BE" altLang="en-US" sz="2400" b="1" dirty="0">
              <a:solidFill>
                <a:schemeClr val="bg1"/>
              </a:solidFill>
            </a:endParaRPr>
          </a:p>
        </p:txBody>
      </p:sp>
      <p:pic>
        <p:nvPicPr>
          <p:cNvPr id="9" name="Picture 6" descr="Картинки по запросу жан м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475656" cy="98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60"/>
          <p:cNvSpPr txBox="1">
            <a:spLocks noChangeArrowheads="1"/>
          </p:cNvSpPr>
          <p:nvPr/>
        </p:nvSpPr>
        <p:spPr bwMode="auto">
          <a:xfrm>
            <a:off x="7577112" y="908720"/>
            <a:ext cx="1547664" cy="4308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fr-FR" sz="1100" b="1" dirty="0" smtClean="0">
                <a:solidFill>
                  <a:schemeClr val="bg1"/>
                </a:solidFill>
              </a:rPr>
              <a:t>ВОЗМОЖНОСТИ ДЛЯ </a:t>
            </a:r>
            <a:r>
              <a:rPr lang="ru-RU" altLang="fr-FR" sz="1100" b="1" dirty="0" smtClean="0">
                <a:solidFill>
                  <a:schemeClr val="bg1"/>
                </a:solidFill>
              </a:rPr>
              <a:t>БЕЛАРУСИ 2017 </a:t>
            </a:r>
            <a:endParaRPr lang="fr-BE" altLang="en-US" sz="11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606079"/>
            <a:ext cx="2026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33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Конкурс 2017</a:t>
            </a:r>
            <a:endParaRPr lang="ru-RU" b="1" dirty="0">
              <a:solidFill>
                <a:srgbClr val="3333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063C-6D03-4D1B-8821-69D47F72FE36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6" name="ZoneTexte 60"/>
          <p:cNvSpPr txBox="1">
            <a:spLocks noChangeArrowheads="1"/>
          </p:cNvSpPr>
          <p:nvPr/>
        </p:nvSpPr>
        <p:spPr bwMode="auto">
          <a:xfrm>
            <a:off x="201612" y="1508125"/>
            <a:ext cx="3866331" cy="46166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en-US" sz="2400" b="1" dirty="0" smtClean="0">
                <a:solidFill>
                  <a:schemeClr val="bg1"/>
                </a:solidFill>
              </a:rPr>
              <a:t>Подача заявки</a:t>
            </a:r>
            <a:endParaRPr lang="fr-BE" alt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187073"/>
            <a:ext cx="9144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C000"/>
              </a:buClr>
              <a:defRPr/>
            </a:pPr>
            <a:r>
              <a:rPr lang="en-GB" sz="1500" b="1" dirty="0">
                <a:ea typeface="Verdana" pitchFamily="34" charset="0"/>
                <a:cs typeface="Verdana" pitchFamily="34" charset="0"/>
                <a:hlinkClick r:id="rId2"/>
              </a:rPr>
              <a:t>https://eacea.ec.europa.eu/erasmus-plus/funding/jean-monnet-activities-2017_en</a:t>
            </a:r>
            <a:endParaRPr lang="en-GB" sz="1500" b="1" dirty="0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250825" y="2205036"/>
            <a:ext cx="8707438" cy="388825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FontTx/>
              <a:buNone/>
              <a:defRPr/>
            </a:pPr>
            <a:r>
              <a:rPr lang="ru-RU" altLang="en-US" sz="2000" dirty="0" smtClean="0">
                <a:solidFill>
                  <a:srgbClr val="002060"/>
                </a:solidFill>
              </a:rPr>
              <a:t>Заявка состоит из </a:t>
            </a:r>
            <a:r>
              <a:rPr lang="ru-RU" altLang="en-US" sz="2000" b="1" dirty="0" smtClean="0">
                <a:solidFill>
                  <a:srgbClr val="002060"/>
                </a:solidFill>
              </a:rPr>
              <a:t>электронной формы </a:t>
            </a:r>
            <a:r>
              <a:rPr lang="ru-RU" altLang="en-US" sz="2000" dirty="0" smtClean="0">
                <a:solidFill>
                  <a:srgbClr val="002060"/>
                </a:solidFill>
              </a:rPr>
              <a:t>(</a:t>
            </a:r>
            <a:r>
              <a:rPr lang="en-GB" altLang="en-US" sz="2000" b="1" dirty="0" err="1" smtClean="0">
                <a:solidFill>
                  <a:srgbClr val="002060"/>
                </a:solidFill>
              </a:rPr>
              <a:t>eForm</a:t>
            </a:r>
            <a:r>
              <a:rPr lang="ru-RU" altLang="en-US" sz="2000" b="1" dirty="0" smtClean="0">
                <a:solidFill>
                  <a:srgbClr val="002060"/>
                </a:solidFill>
              </a:rPr>
              <a:t>)</a:t>
            </a:r>
            <a:r>
              <a:rPr lang="en-GB" altLang="en-US" sz="2000" dirty="0" smtClean="0">
                <a:solidFill>
                  <a:srgbClr val="002060"/>
                </a:solidFill>
              </a:rPr>
              <a:t> </a:t>
            </a:r>
            <a:r>
              <a:rPr lang="ru-RU" altLang="en-US" sz="2000" dirty="0" smtClean="0">
                <a:solidFill>
                  <a:srgbClr val="002060"/>
                </a:solidFill>
              </a:rPr>
              <a:t>и</a:t>
            </a:r>
            <a:r>
              <a:rPr lang="en-GB" altLang="en-US" sz="2000" dirty="0" smtClean="0">
                <a:solidFill>
                  <a:srgbClr val="002060"/>
                </a:solidFill>
              </a:rPr>
              <a:t> </a:t>
            </a:r>
            <a:r>
              <a:rPr lang="ru-RU" altLang="en-US" sz="2000" b="1" dirty="0" smtClean="0">
                <a:solidFill>
                  <a:srgbClr val="002060"/>
                </a:solidFill>
              </a:rPr>
              <a:t>трех обязательных приложений</a:t>
            </a:r>
            <a:r>
              <a:rPr lang="en-GB" altLang="en-US" sz="2000" b="1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FontTx/>
              <a:buNone/>
              <a:defRPr/>
            </a:pPr>
            <a:endParaRPr lang="en-GB" altLang="en-US" sz="2000" b="1" dirty="0" smtClean="0">
              <a:solidFill>
                <a:srgbClr val="002060"/>
              </a:solidFill>
            </a:endParaRPr>
          </a:p>
          <a:p>
            <a:pPr>
              <a:buFont typeface="+mj-lt"/>
              <a:buAutoNum type="arabicPeriod"/>
              <a:defRPr/>
            </a:pPr>
            <a:r>
              <a:rPr lang="en-US" altLang="en-US" sz="2000" b="1" dirty="0" smtClean="0">
                <a:solidFill>
                  <a:srgbClr val="002060"/>
                </a:solidFill>
              </a:rPr>
              <a:t>Detailed Project Description</a:t>
            </a:r>
          </a:p>
          <a:p>
            <a:pPr>
              <a:buFont typeface="+mj-lt"/>
              <a:buAutoNum type="arabicPeriod"/>
              <a:defRPr/>
            </a:pPr>
            <a:r>
              <a:rPr lang="en-US" altLang="en-US" sz="2000" b="1" dirty="0" smtClean="0">
                <a:solidFill>
                  <a:srgbClr val="002060"/>
                </a:solidFill>
              </a:rPr>
              <a:t>Budget Form</a:t>
            </a:r>
          </a:p>
          <a:p>
            <a:pPr>
              <a:buFont typeface="+mj-lt"/>
              <a:buAutoNum type="arabicPeriod"/>
              <a:defRPr/>
            </a:pPr>
            <a:r>
              <a:rPr lang="en-US" altLang="en-US" sz="2000" b="1" dirty="0" smtClean="0">
                <a:solidFill>
                  <a:srgbClr val="002060"/>
                </a:solidFill>
              </a:rPr>
              <a:t>Declaration </a:t>
            </a:r>
            <a:r>
              <a:rPr lang="en-GB" altLang="en-US" sz="2000" b="1" dirty="0" smtClean="0">
                <a:solidFill>
                  <a:srgbClr val="002060"/>
                </a:solidFill>
              </a:rPr>
              <a:t>of Honour</a:t>
            </a:r>
            <a:endParaRPr lang="en-GB" altLang="en-US" sz="2000" dirty="0" smtClean="0">
              <a:solidFill>
                <a:srgbClr val="002060"/>
              </a:solidFill>
            </a:endParaRPr>
          </a:p>
          <a:p>
            <a:pPr marL="0" indent="0" algn="ctr">
              <a:buFontTx/>
              <a:buNone/>
              <a:defRPr/>
            </a:pPr>
            <a:endParaRPr lang="en-GB" altLang="en-US" sz="2000" dirty="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GB" altLang="en-US" sz="2000" dirty="0" smtClean="0">
                <a:solidFill>
                  <a:srgbClr val="002060"/>
                </a:solidFill>
              </a:rPr>
              <a:t>- </a:t>
            </a:r>
            <a:r>
              <a:rPr lang="ru-RU" altLang="en-US" sz="2000" dirty="0" smtClean="0">
                <a:solidFill>
                  <a:srgbClr val="002060"/>
                </a:solidFill>
              </a:rPr>
              <a:t>Заполните </a:t>
            </a:r>
            <a:r>
              <a:rPr lang="en-GB" altLang="en-US" sz="2000" b="1" dirty="0" err="1" smtClean="0">
                <a:solidFill>
                  <a:srgbClr val="002060"/>
                </a:solidFill>
              </a:rPr>
              <a:t>eForm</a:t>
            </a:r>
            <a:r>
              <a:rPr lang="ru-RU" altLang="en-US" sz="2000" dirty="0" smtClean="0">
                <a:solidFill>
                  <a:srgbClr val="002060"/>
                </a:solidFill>
              </a:rPr>
              <a:t> и прикрепите</a:t>
            </a:r>
            <a:r>
              <a:rPr lang="en-GB" altLang="en-US" sz="2000" dirty="0" smtClean="0">
                <a:solidFill>
                  <a:srgbClr val="002060"/>
                </a:solidFill>
              </a:rPr>
              <a:t> </a:t>
            </a:r>
            <a:r>
              <a:rPr lang="ru-RU" altLang="en-US" sz="2000" b="1" dirty="0" smtClean="0">
                <a:solidFill>
                  <a:srgbClr val="002060"/>
                </a:solidFill>
              </a:rPr>
              <a:t>три </a:t>
            </a:r>
            <a:r>
              <a:rPr lang="ru-RU" altLang="en-US" sz="2000" b="1" dirty="0">
                <a:solidFill>
                  <a:srgbClr val="002060"/>
                </a:solidFill>
              </a:rPr>
              <a:t>обязательных </a:t>
            </a:r>
            <a:r>
              <a:rPr lang="ru-RU" altLang="en-US" sz="2000" b="1" dirty="0" smtClean="0">
                <a:solidFill>
                  <a:srgbClr val="002060"/>
                </a:solidFill>
              </a:rPr>
              <a:t>приложения</a:t>
            </a:r>
            <a:r>
              <a:rPr lang="en-GB" altLang="en-US" sz="2000" dirty="0" smtClean="0">
                <a:solidFill>
                  <a:srgbClr val="002060"/>
                </a:solidFill>
              </a:rPr>
              <a:t>.</a:t>
            </a:r>
            <a:endParaRPr lang="en-GB" altLang="en-US" sz="2000" dirty="0">
              <a:solidFill>
                <a:srgbClr val="00206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GB" altLang="en-US" sz="2000" dirty="0" smtClean="0">
                <a:solidFill>
                  <a:srgbClr val="002060"/>
                </a:solidFill>
              </a:rPr>
              <a:t>- </a:t>
            </a:r>
            <a:r>
              <a:rPr lang="ru-RU" altLang="en-US" sz="2000" b="1" dirty="0" err="1" smtClean="0">
                <a:solidFill>
                  <a:srgbClr val="002060"/>
                </a:solidFill>
              </a:rPr>
              <a:t>Валидируйте</a:t>
            </a:r>
            <a:r>
              <a:rPr lang="ru-RU" altLang="en-US" sz="2000" b="1" dirty="0" smtClean="0">
                <a:solidFill>
                  <a:srgbClr val="002060"/>
                </a:solidFill>
              </a:rPr>
              <a:t> </a:t>
            </a:r>
            <a:r>
              <a:rPr lang="en-GB" altLang="en-US" sz="2000" dirty="0" err="1" smtClean="0">
                <a:solidFill>
                  <a:srgbClr val="002060"/>
                </a:solidFill>
              </a:rPr>
              <a:t>eForm</a:t>
            </a:r>
            <a:r>
              <a:rPr lang="ru-RU" altLang="en-US" sz="2000" dirty="0" smtClean="0">
                <a:solidFill>
                  <a:srgbClr val="002060"/>
                </a:solidFill>
              </a:rPr>
              <a:t> (автоматическая проверка)</a:t>
            </a:r>
            <a:r>
              <a:rPr lang="en-GB" altLang="en-US" sz="2000" dirty="0" smtClean="0">
                <a:solidFill>
                  <a:srgbClr val="002060"/>
                </a:solidFill>
              </a:rPr>
              <a:t>.</a:t>
            </a:r>
            <a:endParaRPr lang="en-GB" altLang="en-US" sz="2000" dirty="0">
              <a:solidFill>
                <a:srgbClr val="00206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GB" altLang="en-US" sz="2000" dirty="0" smtClean="0">
                <a:solidFill>
                  <a:srgbClr val="002060"/>
                </a:solidFill>
              </a:rPr>
              <a:t>- </a:t>
            </a:r>
            <a:r>
              <a:rPr lang="ru-RU" altLang="en-US" sz="2000" b="1" dirty="0" smtClean="0">
                <a:solidFill>
                  <a:srgbClr val="002060"/>
                </a:solidFill>
              </a:rPr>
              <a:t>Он-</a:t>
            </a:r>
            <a:r>
              <a:rPr lang="ru-RU" altLang="en-US" sz="2000" b="1" dirty="0" err="1" smtClean="0">
                <a:solidFill>
                  <a:srgbClr val="002060"/>
                </a:solidFill>
              </a:rPr>
              <a:t>лайн</a:t>
            </a:r>
            <a:r>
              <a:rPr lang="ru-RU" altLang="en-US" sz="2000" b="1" dirty="0" smtClean="0">
                <a:solidFill>
                  <a:srgbClr val="002060"/>
                </a:solidFill>
              </a:rPr>
              <a:t> подача </a:t>
            </a:r>
          </a:p>
          <a:p>
            <a:pPr marL="0" indent="0">
              <a:buFontTx/>
              <a:buNone/>
              <a:defRPr/>
            </a:pPr>
            <a:r>
              <a:rPr lang="en-GB" altLang="en-US" sz="2000" dirty="0" smtClean="0">
                <a:solidFill>
                  <a:srgbClr val="002060"/>
                </a:solidFill>
              </a:rPr>
              <a:t>- </a:t>
            </a:r>
            <a:r>
              <a:rPr lang="ru-RU" altLang="en-US" sz="2000" dirty="0" smtClean="0">
                <a:solidFill>
                  <a:srgbClr val="002060"/>
                </a:solidFill>
              </a:rPr>
              <a:t>Успешная подача</a:t>
            </a:r>
            <a:r>
              <a:rPr lang="en-GB" altLang="en-US" sz="2000" dirty="0" smtClean="0">
                <a:solidFill>
                  <a:srgbClr val="002060"/>
                </a:solidFill>
                <a:sym typeface="Wingdings"/>
              </a:rPr>
              <a:t></a:t>
            </a:r>
            <a:r>
              <a:rPr lang="en-GB" altLang="en-US" sz="2000" dirty="0" smtClean="0">
                <a:solidFill>
                  <a:srgbClr val="002060"/>
                </a:solidFill>
              </a:rPr>
              <a:t> </a:t>
            </a:r>
            <a:r>
              <a:rPr lang="ru-RU" altLang="en-US" sz="2000" b="1" dirty="0" smtClean="0">
                <a:solidFill>
                  <a:srgbClr val="002060"/>
                </a:solidFill>
              </a:rPr>
              <a:t>подтверждение </a:t>
            </a:r>
            <a:r>
              <a:rPr lang="ru-RU" altLang="en-US" sz="2000" dirty="0" smtClean="0">
                <a:solidFill>
                  <a:srgbClr val="002060"/>
                </a:solidFill>
              </a:rPr>
              <a:t>по</a:t>
            </a:r>
            <a:r>
              <a:rPr lang="en-GB" altLang="en-US" sz="2000" dirty="0" smtClean="0">
                <a:solidFill>
                  <a:srgbClr val="002060"/>
                </a:solidFill>
              </a:rPr>
              <a:t> </a:t>
            </a:r>
            <a:r>
              <a:rPr lang="en-GB" altLang="en-US" sz="2000" dirty="0">
                <a:solidFill>
                  <a:srgbClr val="002060"/>
                </a:solidFill>
              </a:rPr>
              <a:t>email </a:t>
            </a:r>
            <a:r>
              <a:rPr lang="ru-RU" altLang="en-US" sz="2000" dirty="0" smtClean="0">
                <a:solidFill>
                  <a:srgbClr val="002060"/>
                </a:solidFill>
              </a:rPr>
              <a:t>и</a:t>
            </a:r>
            <a:r>
              <a:rPr lang="en-GB" altLang="en-US" sz="2000" dirty="0" smtClean="0">
                <a:solidFill>
                  <a:srgbClr val="002060"/>
                </a:solidFill>
              </a:rPr>
              <a:t> </a:t>
            </a:r>
            <a:r>
              <a:rPr lang="ru-RU" altLang="en-US" sz="2000" b="1" dirty="0" smtClean="0">
                <a:solidFill>
                  <a:srgbClr val="002060"/>
                </a:solidFill>
              </a:rPr>
              <a:t>номер заявки</a:t>
            </a:r>
            <a:r>
              <a:rPr lang="en-GB" altLang="en-US" sz="2000" dirty="0" smtClean="0">
                <a:solidFill>
                  <a:srgbClr val="002060"/>
                </a:solidFill>
              </a:rPr>
              <a:t>.</a:t>
            </a:r>
            <a:endParaRPr lang="en-GB" altLang="en-US" sz="2000" dirty="0">
              <a:solidFill>
                <a:srgbClr val="00206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GB" altLang="en-US" sz="2000" dirty="0" smtClean="0">
                <a:solidFill>
                  <a:srgbClr val="002060"/>
                </a:solidFill>
              </a:rPr>
              <a:t/>
            </a:r>
            <a:br>
              <a:rPr lang="en-GB" altLang="en-US" sz="2000" dirty="0" smtClean="0">
                <a:solidFill>
                  <a:srgbClr val="002060"/>
                </a:solidFill>
              </a:rPr>
            </a:br>
            <a:r>
              <a:rPr lang="ru-RU" altLang="en-US" sz="2000" dirty="0" smtClean="0">
                <a:solidFill>
                  <a:srgbClr val="FF0000"/>
                </a:solidFill>
              </a:rPr>
              <a:t>Бумажные копии не требуются</a:t>
            </a:r>
            <a:endParaRPr lang="en-GB" alt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9" name="Picture 6" descr="Картинки по запросу жан м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475656" cy="98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60"/>
          <p:cNvSpPr txBox="1">
            <a:spLocks noChangeArrowheads="1"/>
          </p:cNvSpPr>
          <p:nvPr/>
        </p:nvSpPr>
        <p:spPr bwMode="auto">
          <a:xfrm>
            <a:off x="7577112" y="908720"/>
            <a:ext cx="1547664" cy="4308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fr-FR" sz="1100" b="1" dirty="0" smtClean="0">
                <a:solidFill>
                  <a:schemeClr val="bg1"/>
                </a:solidFill>
              </a:rPr>
              <a:t>ВОЗМОЖНОСТИ ДЛЯ </a:t>
            </a:r>
            <a:r>
              <a:rPr lang="ru-RU" altLang="fr-FR" sz="1100" b="1" dirty="0" smtClean="0">
                <a:solidFill>
                  <a:schemeClr val="bg1"/>
                </a:solidFill>
              </a:rPr>
              <a:t>БЕЛАРУСИ 2017 </a:t>
            </a:r>
            <a:endParaRPr lang="fr-BE" altLang="en-US" sz="11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606079"/>
            <a:ext cx="2026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33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Конкурс 2017</a:t>
            </a:r>
            <a:endParaRPr lang="ru-RU" b="1" dirty="0">
              <a:solidFill>
                <a:srgbClr val="3333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4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063C-6D03-4D1B-8821-69D47F72FE36}" type="slidenum">
              <a:rPr lang="ru-RU" smtClean="0">
                <a:latin typeface="+mj-lt"/>
              </a:rPr>
              <a:pPr/>
              <a:t>14</a:t>
            </a:fld>
            <a:endParaRPr lang="ru-RU" dirty="0">
              <a:latin typeface="+mj-lt"/>
            </a:endParaRPr>
          </a:p>
        </p:txBody>
      </p:sp>
      <p:sp>
        <p:nvSpPr>
          <p:cNvPr id="6" name="ZoneTexte 60"/>
          <p:cNvSpPr txBox="1">
            <a:spLocks noChangeArrowheads="1"/>
          </p:cNvSpPr>
          <p:nvPr/>
        </p:nvSpPr>
        <p:spPr bwMode="auto">
          <a:xfrm>
            <a:off x="201612" y="1508125"/>
            <a:ext cx="3866331" cy="46166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en-US" sz="2400" b="1" dirty="0" smtClean="0">
                <a:solidFill>
                  <a:schemeClr val="bg1"/>
                </a:solidFill>
                <a:latin typeface="+mj-lt"/>
              </a:rPr>
              <a:t>Полезные ссылки</a:t>
            </a:r>
            <a:endParaRPr lang="fr-BE" alt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9885" y="2193544"/>
            <a:ext cx="8675687" cy="452780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1400" b="1" kern="1200" dirty="0" smtClean="0">
                <a:latin typeface="+mj-lt"/>
              </a:rPr>
              <a:t>Erasmus+ Programme Guide and 2017 General Call for proposals: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GB" sz="1400" kern="1200" dirty="0" smtClean="0">
                <a:latin typeface="+mj-lt"/>
                <a:hlinkClick r:id="rId2"/>
              </a:rPr>
              <a:t>http</a:t>
            </a:r>
            <a:r>
              <a:rPr lang="en-GB" sz="1400" kern="1200" dirty="0">
                <a:latin typeface="+mj-lt"/>
                <a:hlinkClick r:id="rId2"/>
              </a:rPr>
              <a:t>://</a:t>
            </a:r>
            <a:r>
              <a:rPr lang="en-GB" sz="1400" kern="1200" dirty="0" smtClean="0">
                <a:latin typeface="+mj-lt"/>
                <a:hlinkClick r:id="rId2"/>
              </a:rPr>
              <a:t>ec.europa.eu/programmes/erasmus-plus/discover/guide/index_en.htm</a:t>
            </a:r>
            <a:endParaRPr lang="en-GB" sz="1400" kern="1200" dirty="0" smtClean="0">
              <a:latin typeface="+mj-lt"/>
            </a:endParaRP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GB" sz="1400" kern="1200" dirty="0">
              <a:latin typeface="+mj-lt"/>
            </a:endParaRPr>
          </a:p>
          <a:p>
            <a:pPr eaLnBrk="1" hangingPunct="1">
              <a:defRPr/>
            </a:pPr>
            <a:r>
              <a:rPr lang="en-GB" sz="1400" b="1" kern="1200" dirty="0" smtClean="0">
                <a:latin typeface="+mj-lt"/>
              </a:rPr>
              <a:t>Jean </a:t>
            </a:r>
            <a:r>
              <a:rPr lang="en-GB" sz="1400" b="1" kern="1200" dirty="0">
                <a:latin typeface="+mj-lt"/>
              </a:rPr>
              <a:t>Monnet Activities: </a:t>
            </a:r>
            <a:endParaRPr lang="en-GB" sz="1400" b="1" kern="1200" dirty="0" smtClean="0">
              <a:latin typeface="+mj-lt"/>
            </a:endParaRP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GB" sz="1400" kern="1200" dirty="0" smtClean="0">
                <a:latin typeface="+mj-lt"/>
                <a:hlinkClick r:id="rId3"/>
              </a:rPr>
              <a:t>http</a:t>
            </a:r>
            <a:r>
              <a:rPr lang="en-GB" sz="1400" kern="1200" dirty="0">
                <a:latin typeface="+mj-lt"/>
                <a:hlinkClick r:id="rId3"/>
              </a:rPr>
              <a:t>://</a:t>
            </a:r>
            <a:r>
              <a:rPr lang="en-GB" sz="1400" kern="1200" dirty="0" smtClean="0">
                <a:latin typeface="+mj-lt"/>
                <a:hlinkClick r:id="rId3"/>
              </a:rPr>
              <a:t>eacea.ec.europa.eu/erasmus-plus/actions/jean-monnet_en</a:t>
            </a:r>
            <a:endParaRPr lang="en-GB" sz="1400" kern="1200" dirty="0" smtClean="0">
              <a:latin typeface="+mj-lt"/>
            </a:endParaRPr>
          </a:p>
          <a:p>
            <a:pPr eaLnBrk="1" hangingPunct="1">
              <a:defRPr/>
            </a:pPr>
            <a:r>
              <a:rPr lang="en-GB" altLang="en-US" sz="1400" b="1" dirty="0" smtClean="0">
                <a:latin typeface="+mj-lt"/>
              </a:rPr>
              <a:t>Funding </a:t>
            </a:r>
            <a:r>
              <a:rPr lang="en-GB" altLang="en-US" sz="1400" b="1" dirty="0">
                <a:latin typeface="+mj-lt"/>
              </a:rPr>
              <a:t>- Jean Monnet Activities within Erasmus</a:t>
            </a:r>
            <a:r>
              <a:rPr lang="en-GB" altLang="en-US" sz="1400" b="1" dirty="0" smtClean="0">
                <a:latin typeface="+mj-lt"/>
              </a:rPr>
              <a:t>+:</a:t>
            </a:r>
            <a:endParaRPr lang="en-GB" altLang="en-US" sz="1400" b="1" dirty="0">
              <a:latin typeface="+mj-lt"/>
            </a:endParaRPr>
          </a:p>
          <a:p>
            <a:pPr marL="0" indent="0">
              <a:buNone/>
              <a:defRPr/>
            </a:pPr>
            <a:r>
              <a:rPr lang="en-GB" sz="1400" dirty="0">
                <a:latin typeface="+mj-lt"/>
                <a:hlinkClick r:id="rId4"/>
              </a:rPr>
              <a:t>https://</a:t>
            </a:r>
            <a:r>
              <a:rPr lang="en-GB" sz="1400" dirty="0" smtClean="0">
                <a:latin typeface="+mj-lt"/>
                <a:hlinkClick r:id="rId4"/>
              </a:rPr>
              <a:t>eacea.ec.europa.eu/erasmus-plus/funding/jean-monnet-activities-2017_en</a:t>
            </a:r>
            <a:endParaRPr lang="en-GB" sz="1400" dirty="0" smtClean="0">
              <a:latin typeface="+mj-lt"/>
            </a:endParaRPr>
          </a:p>
          <a:p>
            <a:pPr eaLnBrk="1" hangingPunct="1">
              <a:defRPr/>
            </a:pPr>
            <a:r>
              <a:rPr lang="fr-BE" sz="1400" b="1" kern="1200" dirty="0" smtClean="0">
                <a:latin typeface="+mj-lt"/>
              </a:rPr>
              <a:t>Jean Monnet Directory: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fr-BE" sz="1400" kern="1200" dirty="0" smtClean="0">
                <a:latin typeface="+mj-lt"/>
                <a:hlinkClick r:id="rId5"/>
              </a:rPr>
              <a:t>https</a:t>
            </a:r>
            <a:r>
              <a:rPr lang="fr-BE" sz="1400" kern="1200" dirty="0">
                <a:latin typeface="+mj-lt"/>
                <a:hlinkClick r:id="rId5"/>
              </a:rPr>
              <a:t>://eacea.ec.europa.eu/JeanMonnetDirectory/#/search-screen</a:t>
            </a:r>
            <a:r>
              <a:rPr lang="fr-BE" sz="1400" kern="1200" dirty="0" smtClean="0">
                <a:latin typeface="+mj-lt"/>
                <a:hlinkClick r:id="rId5"/>
              </a:rPr>
              <a:t>/</a:t>
            </a:r>
            <a:endParaRPr lang="fr-BE" sz="1400" kern="1200" dirty="0" smtClean="0">
              <a:latin typeface="+mj-lt"/>
            </a:endParaRP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fr-BE" sz="1400" dirty="0">
              <a:latin typeface="+mj-lt"/>
            </a:endParaRPr>
          </a:p>
          <a:p>
            <a:pPr>
              <a:defRPr/>
            </a:pPr>
            <a:r>
              <a:rPr lang="ru-RU" sz="1400" b="1" dirty="0" smtClean="0">
                <a:latin typeface="+mj-lt"/>
              </a:rPr>
              <a:t>Презентации </a:t>
            </a:r>
            <a:r>
              <a:rPr lang="en-US" sz="1400" b="1" dirty="0" smtClean="0">
                <a:latin typeface="+mj-lt"/>
              </a:rPr>
              <a:t>c</a:t>
            </a:r>
            <a:r>
              <a:rPr lang="ru-RU" sz="1400" b="1" dirty="0" err="1" smtClean="0">
                <a:latin typeface="+mj-lt"/>
              </a:rPr>
              <a:t>еминар</a:t>
            </a:r>
            <a:r>
              <a:rPr lang="ru-RU" sz="1400" b="1" dirty="0" err="1">
                <a:latin typeface="+mj-lt"/>
              </a:rPr>
              <a:t>а</a:t>
            </a:r>
            <a:r>
              <a:rPr lang="ru-RU" sz="1400" b="1" dirty="0" smtClean="0">
                <a:latin typeface="+mj-lt"/>
              </a:rPr>
              <a:t> </a:t>
            </a:r>
            <a:r>
              <a:rPr lang="ru-RU" sz="1400" b="1" dirty="0">
                <a:latin typeface="+mj-lt"/>
              </a:rPr>
              <a:t>по </a:t>
            </a:r>
            <a:r>
              <a:rPr lang="ru-RU" sz="1400" b="1" dirty="0" err="1" smtClean="0">
                <a:latin typeface="+mj-lt"/>
              </a:rPr>
              <a:t>Jean</a:t>
            </a:r>
            <a:r>
              <a:rPr lang="ru-RU" sz="1400" b="1" dirty="0" smtClean="0">
                <a:latin typeface="+mj-lt"/>
              </a:rPr>
              <a:t> </a:t>
            </a:r>
            <a:r>
              <a:rPr lang="ru-RU" sz="1400" b="1" dirty="0" err="1">
                <a:latin typeface="+mj-lt"/>
              </a:rPr>
              <a:t>Monnet</a:t>
            </a:r>
            <a:r>
              <a:rPr lang="ru-RU" sz="1400" b="1" dirty="0">
                <a:latin typeface="+mj-lt"/>
              </a:rPr>
              <a:t>  (Минск, 7 декабря 2015 г., </a:t>
            </a:r>
            <a:r>
              <a:rPr lang="ru-RU" sz="1400" b="1" dirty="0" smtClean="0">
                <a:latin typeface="+mj-lt"/>
              </a:rPr>
              <a:t>БГУ):</a:t>
            </a:r>
            <a:endParaRPr lang="en-GB" sz="1400" kern="1200" dirty="0" smtClean="0">
              <a:latin typeface="+mj-lt"/>
            </a:endParaRPr>
          </a:p>
          <a:p>
            <a:pPr marL="0" indent="0">
              <a:buNone/>
              <a:defRPr/>
            </a:pPr>
            <a:r>
              <a:rPr lang="en-GB" sz="1400" dirty="0" smtClean="0">
                <a:latin typeface="+mj-lt"/>
                <a:hlinkClick r:id="rId6"/>
              </a:rPr>
              <a:t>http</a:t>
            </a:r>
            <a:r>
              <a:rPr lang="en-GB" sz="1400" dirty="0">
                <a:latin typeface="+mj-lt"/>
                <a:hlinkClick r:id="rId6"/>
              </a:rPr>
              <a:t>://</a:t>
            </a:r>
            <a:r>
              <a:rPr lang="en-GB" sz="1400" dirty="0" smtClean="0">
                <a:latin typeface="+mj-lt"/>
                <a:hlinkClick r:id="rId6"/>
              </a:rPr>
              <a:t>erasmus-plus.belarus.unibel.by/ru/main.aspx?guid=3421</a:t>
            </a:r>
            <a:endParaRPr lang="ru-RU" sz="1400" dirty="0" smtClean="0">
              <a:latin typeface="+mj-lt"/>
            </a:endParaRPr>
          </a:p>
          <a:p>
            <a:pPr marL="0" indent="0">
              <a:buNone/>
              <a:defRPr/>
            </a:pPr>
            <a:endParaRPr lang="en-GB" sz="1400" kern="1200" dirty="0" smtClean="0">
              <a:latin typeface="+mj-lt"/>
            </a:endParaRPr>
          </a:p>
          <a:p>
            <a:pPr eaLnBrk="1" hangingPunct="1">
              <a:defRPr/>
            </a:pPr>
            <a:r>
              <a:rPr lang="fr-BE" sz="1400" b="1" kern="1200" dirty="0" smtClean="0">
                <a:latin typeface="+mj-lt"/>
              </a:rPr>
              <a:t>Mailbox Jean Monnet: </a:t>
            </a:r>
            <a:r>
              <a:rPr lang="fr-BE" sz="1400" kern="1200" dirty="0" smtClean="0">
                <a:latin typeface="+mj-lt"/>
                <a:hlinkClick r:id="rId7"/>
              </a:rPr>
              <a:t>EACEA-AJM@ec.europa.eu</a:t>
            </a:r>
            <a:endParaRPr lang="ru-RU" sz="1400" kern="1200" dirty="0" smtClean="0">
              <a:latin typeface="+mj-lt"/>
            </a:endParaRPr>
          </a:p>
          <a:p>
            <a:pPr eaLnBrk="1" hangingPunct="1">
              <a:defRPr/>
            </a:pPr>
            <a:endParaRPr lang="ru-RU" sz="1400" dirty="0">
              <a:latin typeface="+mj-lt"/>
            </a:endParaRPr>
          </a:p>
          <a:p>
            <a:pPr eaLnBrk="1" hangingPunct="1">
              <a:defRPr/>
            </a:pPr>
            <a:r>
              <a:rPr lang="ru-RU" sz="1400" b="1" kern="1200" dirty="0" smtClean="0">
                <a:latin typeface="+mj-lt"/>
              </a:rPr>
              <a:t>Офис </a:t>
            </a:r>
            <a:r>
              <a:rPr lang="en-US" sz="1400" b="1" kern="1200" dirty="0" smtClean="0">
                <a:latin typeface="+mj-lt"/>
              </a:rPr>
              <a:t>Erasmus+</a:t>
            </a:r>
            <a:r>
              <a:rPr lang="ru-RU" sz="1400" b="1" kern="1200" dirty="0" smtClean="0">
                <a:latin typeface="+mj-lt"/>
              </a:rPr>
              <a:t> в Республике Беларусь: </a:t>
            </a:r>
            <a:r>
              <a:rPr lang="en-US" sz="1400" kern="1200" dirty="0" smtClean="0">
                <a:latin typeface="+mj-lt"/>
                <a:hlinkClick r:id="rId8"/>
              </a:rPr>
              <a:t>erasmus-plus@belarus.unibel.by</a:t>
            </a:r>
            <a:endParaRPr lang="en-US" sz="1400" kern="1200" dirty="0" smtClean="0">
              <a:latin typeface="+mj-lt"/>
            </a:endParaRPr>
          </a:p>
          <a:p>
            <a:pPr marL="0" indent="0">
              <a:buNone/>
              <a:defRPr/>
            </a:pPr>
            <a:r>
              <a:rPr lang="fr-BE" sz="1400" dirty="0">
                <a:latin typeface="+mj-lt"/>
                <a:hlinkClick r:id="rId9"/>
              </a:rPr>
              <a:t>http://erasmus-plus.belarus.unibel.by/ru/main.aspx?guid=3321</a:t>
            </a:r>
            <a:endParaRPr lang="fr-BE" sz="1400" kern="1200" dirty="0">
              <a:latin typeface="+mj-lt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GB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606079"/>
            <a:ext cx="2026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33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Конкурс 2017</a:t>
            </a:r>
            <a:endParaRPr lang="ru-RU" b="1" dirty="0">
              <a:solidFill>
                <a:srgbClr val="3333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Picture 6" descr="Картинки по запросу жан моне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475656" cy="98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60"/>
          <p:cNvSpPr txBox="1">
            <a:spLocks noChangeArrowheads="1"/>
          </p:cNvSpPr>
          <p:nvPr/>
        </p:nvSpPr>
        <p:spPr bwMode="auto">
          <a:xfrm>
            <a:off x="7577112" y="908720"/>
            <a:ext cx="1547664" cy="4308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fr-FR" sz="1100" b="1" dirty="0" smtClean="0">
                <a:solidFill>
                  <a:schemeClr val="bg1"/>
                </a:solidFill>
              </a:rPr>
              <a:t>ВОЗМОЖНОСТИ ДЛЯ </a:t>
            </a:r>
            <a:r>
              <a:rPr lang="ru-RU" altLang="fr-FR" sz="1100" b="1" dirty="0" smtClean="0">
                <a:solidFill>
                  <a:schemeClr val="bg1"/>
                </a:solidFill>
              </a:rPr>
              <a:t>БЕЛАРУСИ 2017 </a:t>
            </a:r>
            <a:endParaRPr lang="fr-BE" alt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6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Картинки по запросу жан м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475656" cy="98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60"/>
          <p:cNvSpPr txBox="1">
            <a:spLocks noChangeArrowheads="1"/>
          </p:cNvSpPr>
          <p:nvPr/>
        </p:nvSpPr>
        <p:spPr bwMode="auto">
          <a:xfrm>
            <a:off x="7577112" y="908720"/>
            <a:ext cx="1547664" cy="4308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fr-FR" sz="1100" b="1" dirty="0" smtClean="0">
                <a:solidFill>
                  <a:schemeClr val="bg1"/>
                </a:solidFill>
              </a:rPr>
              <a:t>ВОЗМОЖНОСТИ ДЛЯ </a:t>
            </a:r>
            <a:r>
              <a:rPr lang="ru-RU" altLang="fr-FR" sz="1100" b="1" dirty="0" smtClean="0">
                <a:solidFill>
                  <a:schemeClr val="bg1"/>
                </a:solidFill>
              </a:rPr>
              <a:t>БЕЛАРУСИ 2017 </a:t>
            </a:r>
            <a:endParaRPr lang="fr-BE" altLang="en-US" sz="1100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80186" y="836712"/>
            <a:ext cx="7370758" cy="5724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Новый модуль Жана Моне в БГУ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«Разработка и менеджмент проектов ЕС»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/>
              <a:t>Цель: </a:t>
            </a:r>
            <a:r>
              <a:rPr lang="ru-RU" sz="1400" dirty="0" smtClean="0"/>
              <a:t>ознакомление студентов, профессорско-преподавательского / административного персонала белорусских вузов и широкого академического сообщества Беларуси с европейским подходом к разработке и менеджменту международных образовательных / исследовательских проектов, осуществляемое  посредством развития экспертных компетенций, необходимых для успешного участия в программах ЕС, углубления представлений о политике ЕС в области международного сотрудничества и помощи в целях развития.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/>
              <a:t>Задачи</a:t>
            </a:r>
            <a:r>
              <a:rPr lang="ru-RU" sz="1400" dirty="0"/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/>
              <a:t>- внедрение учебного курса по разработке и менеджменту образовательных и исследовательских проектов, финансируемых ЕС, в образовательную программу БГУ;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/>
              <a:t>- разработка информационно-методических материалов для обеспечение учебной деятельности;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/>
              <a:t>- проведение </a:t>
            </a:r>
            <a:r>
              <a:rPr lang="ru-RU" sz="1400" dirty="0"/>
              <a:t>мероприятий по обеспечению качества и распространению результатов проектов</a:t>
            </a:r>
            <a:r>
              <a:rPr lang="ru-RU" sz="1400" dirty="0" smtClean="0"/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hlinkClick r:id="rId3"/>
              </a:rPr>
              <a:t>www.eu-pro.bsu.by</a:t>
            </a:r>
            <a:r>
              <a:rPr lang="en-US" sz="1400" dirty="0" smtClean="0"/>
              <a:t>                                                               </a:t>
            </a:r>
            <a:r>
              <a:rPr lang="en-US" sz="1400" dirty="0" smtClean="0">
                <a:hlinkClick r:id="rId4"/>
              </a:rPr>
              <a:t>https://bsu.by/A.Rytov_IPDM</a:t>
            </a:r>
            <a:r>
              <a:rPr lang="en-US" sz="1400" dirty="0" smtClean="0"/>
              <a:t> </a:t>
            </a:r>
            <a:endParaRPr lang="ru-RU" sz="1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38" y="220056"/>
            <a:ext cx="1408419" cy="137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95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063C-6D03-4D1B-8821-69D47F72FE3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8" name="Picture 6" descr="Картинки по запросу жан м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475656" cy="98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60"/>
          <p:cNvSpPr txBox="1">
            <a:spLocks noChangeArrowheads="1"/>
          </p:cNvSpPr>
          <p:nvPr/>
        </p:nvSpPr>
        <p:spPr bwMode="auto">
          <a:xfrm>
            <a:off x="7577112" y="908720"/>
            <a:ext cx="1547664" cy="4308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fr-FR" sz="1100" b="1" dirty="0" smtClean="0">
                <a:solidFill>
                  <a:schemeClr val="bg1"/>
                </a:solidFill>
              </a:rPr>
              <a:t>ВОЗМОЖНОСТИ ДЛЯ </a:t>
            </a:r>
            <a:r>
              <a:rPr lang="ru-RU" altLang="fr-FR" sz="1100" b="1" dirty="0" smtClean="0">
                <a:solidFill>
                  <a:schemeClr val="bg1"/>
                </a:solidFill>
              </a:rPr>
              <a:t>БЕЛАРУСИ 2017 </a:t>
            </a:r>
            <a:endParaRPr lang="fr-BE" altLang="en-US" sz="11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716031"/>
            <a:ext cx="9124776" cy="4121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Благодарю за внимание!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32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/>
              <a:t>Рытов Александр Владимирович</a:t>
            </a:r>
          </a:p>
          <a:p>
            <a:pPr algn="ctr"/>
            <a:r>
              <a:rPr lang="ru-RU" dirty="0"/>
              <a:t>________________________________________</a:t>
            </a:r>
          </a:p>
          <a:p>
            <a:pPr algn="ctr"/>
            <a:r>
              <a:rPr lang="ru-RU" dirty="0"/>
              <a:t>Заместитель начальника управления –</a:t>
            </a:r>
          </a:p>
          <a:p>
            <a:pPr algn="ctr"/>
            <a:r>
              <a:rPr lang="ru-RU" dirty="0"/>
              <a:t>начальник отдела международных программ и проектов</a:t>
            </a:r>
          </a:p>
          <a:p>
            <a:pPr algn="ctr"/>
            <a:r>
              <a:rPr lang="ru-RU" dirty="0"/>
              <a:t> </a:t>
            </a:r>
          </a:p>
          <a:p>
            <a:pPr algn="ctr"/>
            <a:r>
              <a:rPr lang="ru-RU" dirty="0"/>
              <a:t>Управление международных связей </a:t>
            </a:r>
          </a:p>
          <a:p>
            <a:pPr algn="ctr"/>
            <a:r>
              <a:rPr lang="ru-RU" dirty="0"/>
              <a:t>Белорусский государственный университет</a:t>
            </a:r>
          </a:p>
          <a:p>
            <a:pPr algn="ctr"/>
            <a:r>
              <a:rPr lang="ru-RU" dirty="0"/>
              <a:t>ул. Ленинградская 20, 220030, г. Минск, Беларусь</a:t>
            </a:r>
          </a:p>
          <a:p>
            <a:pPr algn="ctr"/>
            <a:r>
              <a:rPr lang="ru-RU" dirty="0"/>
              <a:t>тел./факс: +375 17 2095447</a:t>
            </a:r>
          </a:p>
          <a:p>
            <a:pPr algn="ctr"/>
            <a:r>
              <a:rPr lang="ru-RU" dirty="0"/>
              <a:t>e-</a:t>
            </a:r>
            <a:r>
              <a:rPr lang="ru-RU" dirty="0" err="1"/>
              <a:t>mail</a:t>
            </a:r>
            <a:r>
              <a:rPr lang="ru-RU" dirty="0"/>
              <a:t>: </a:t>
            </a:r>
            <a:r>
              <a:rPr lang="ru-RU" u="sng" dirty="0">
                <a:hlinkClick r:id="rId3"/>
              </a:rPr>
              <a:t>rytov@bsu.by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229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7599635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33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Программа </a:t>
            </a:r>
            <a:r>
              <a:rPr lang="ru-RU" sz="2000" b="1" dirty="0">
                <a:solidFill>
                  <a:srgbClr val="33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Жана </a:t>
            </a:r>
            <a:r>
              <a:rPr lang="ru-RU" sz="2000" b="1" dirty="0" smtClean="0">
                <a:solidFill>
                  <a:srgbClr val="33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Моне</a:t>
            </a:r>
          </a:p>
          <a:p>
            <a:r>
              <a:rPr lang="ru-RU" sz="2000" b="1" dirty="0" smtClean="0">
                <a:solidFill>
                  <a:srgbClr val="33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направлена 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на </a:t>
            </a:r>
            <a:r>
              <a:rPr lang="ru-RU" u="sng" dirty="0">
                <a:solidFill>
                  <a:srgbClr val="000000"/>
                </a:solidFill>
                <a:latin typeface="Tahoma" panose="020B0604030504040204" pitchFamily="34" charset="0"/>
              </a:rPr>
              <a:t>расширение знаний </a:t>
            </a:r>
            <a:endParaRPr lang="ru-RU" u="sng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ru-RU" u="sng" dirty="0" smtClean="0">
                <a:solidFill>
                  <a:srgbClr val="000000"/>
                </a:solidFill>
                <a:latin typeface="Tahoma" panose="020B0604030504040204" pitchFamily="34" charset="0"/>
              </a:rPr>
              <a:t>о </a:t>
            </a:r>
            <a:r>
              <a:rPr lang="ru-RU" u="sng" dirty="0">
                <a:solidFill>
                  <a:srgbClr val="000000"/>
                </a:solidFill>
                <a:latin typeface="Tahoma" panose="020B0604030504040204" pitchFamily="34" charset="0"/>
              </a:rPr>
              <a:t>процессах европейской </a:t>
            </a:r>
            <a:endParaRPr lang="ru-RU" u="sng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ru-RU" u="sng" dirty="0" smtClean="0">
                <a:solidFill>
                  <a:srgbClr val="000000"/>
                </a:solidFill>
                <a:latin typeface="Tahoma" panose="020B0604030504040204" pitchFamily="34" charset="0"/>
              </a:rPr>
              <a:t>интеграции 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посредством </a:t>
            </a:r>
            <a:endParaRPr lang="ru-RU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342900" indent="-342900">
              <a:buAutoNum type="arabicParenR"/>
            </a:pP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преподавания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endParaRPr lang="ru-RU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342900" indent="-342900">
              <a:buAutoNum type="arabicParenR"/>
            </a:pP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исследований 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и </a:t>
            </a:r>
            <a:endParaRPr lang="ru-RU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342900" indent="-342900">
              <a:buAutoNum type="arabicParenR"/>
            </a:pP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дебатов</a:t>
            </a:r>
          </a:p>
          <a:p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  <a:p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на 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темы, связанные с </a:t>
            </a:r>
            <a:endParaRPr lang="ru-RU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342900" indent="-342900">
              <a:buAutoNum type="arabicParenR"/>
            </a:pP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историей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endParaRPr lang="ru-RU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342900" indent="-342900">
              <a:buAutoNum type="arabicParenR"/>
            </a:pP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политикой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endParaRPr lang="ru-RU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342900" indent="-342900">
              <a:buAutoNum type="arabicParenR"/>
            </a:pP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экономикой 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и </a:t>
            </a:r>
            <a:endParaRPr lang="ru-RU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342900" indent="-342900">
              <a:buAutoNum type="arabicParenR"/>
            </a:pP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законодательством </a:t>
            </a:r>
          </a:p>
          <a:p>
            <a:pPr marL="342900" indent="-342900">
              <a:buAutoNum type="arabicParenR"/>
            </a:pP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международным отношениям</a:t>
            </a:r>
          </a:p>
          <a:p>
            <a:pPr marL="342900" indent="-342900">
              <a:buAutoNum type="arabicParenR"/>
            </a:pPr>
            <a:endParaRPr lang="ru-RU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Европейского союза</a:t>
            </a:r>
          </a:p>
          <a:p>
            <a:endParaRPr lang="ru-RU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продвижения 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концепции активной европейской гражданственности</a:t>
            </a:r>
            <a:endParaRPr lang="ru-RU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2054" name="Picture 6" descr="Картинки по запросу жан м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0"/>
            <a:ext cx="3059832" cy="204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60"/>
          <p:cNvSpPr txBox="1">
            <a:spLocks noChangeArrowheads="1"/>
          </p:cNvSpPr>
          <p:nvPr/>
        </p:nvSpPr>
        <p:spPr bwMode="auto">
          <a:xfrm>
            <a:off x="6012160" y="1844824"/>
            <a:ext cx="3059832" cy="58477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fr-FR" sz="1600" b="1" dirty="0" smtClean="0">
                <a:solidFill>
                  <a:schemeClr val="bg1"/>
                </a:solidFill>
              </a:rPr>
              <a:t>ВОЗМОЖНОСТИ ДЛЯ </a:t>
            </a:r>
            <a:r>
              <a:rPr lang="ru-RU" altLang="fr-FR" sz="1600" b="1" dirty="0" smtClean="0">
                <a:solidFill>
                  <a:schemeClr val="bg1"/>
                </a:solidFill>
              </a:rPr>
              <a:t>БЕЛАРУСИ 2017 </a:t>
            </a:r>
            <a:endParaRPr lang="fr-BE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99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893000"/>
            <a:ext cx="759963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improved </a:t>
            </a:r>
            <a:r>
              <a:rPr lang="en-US" dirty="0" smtClean="0">
                <a:solidFill>
                  <a:schemeClr val="accent2"/>
                </a:solidFill>
              </a:rPr>
              <a:t>career prospects for young graduates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include or </a:t>
            </a:r>
            <a:r>
              <a:rPr lang="en-US" dirty="0" smtClean="0">
                <a:solidFill>
                  <a:schemeClr val="accent2"/>
                </a:solidFill>
              </a:rPr>
              <a:t>reinforce a European dimension </a:t>
            </a:r>
            <a:r>
              <a:rPr lang="en-US" dirty="0" smtClean="0"/>
              <a:t>in University studies</a:t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</a:rPr>
              <a:t>increase interest </a:t>
            </a:r>
            <a:r>
              <a:rPr lang="en-US" dirty="0" smtClean="0"/>
              <a:t>in understanding and participating in the EU</a:t>
            </a:r>
            <a:br>
              <a:rPr lang="en-US" dirty="0" smtClean="0"/>
            </a:br>
            <a:r>
              <a:rPr lang="en-US" dirty="0" smtClean="0"/>
              <a:t>support professional and </a:t>
            </a:r>
            <a:r>
              <a:rPr lang="en-US" dirty="0" smtClean="0">
                <a:solidFill>
                  <a:schemeClr val="accent2"/>
                </a:solidFill>
              </a:rPr>
              <a:t>career development </a:t>
            </a:r>
            <a:r>
              <a:rPr lang="en-US" dirty="0" smtClean="0"/>
              <a:t>of academic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 capacity to </a:t>
            </a:r>
            <a:r>
              <a:rPr lang="en-US" dirty="0" smtClean="0">
                <a:solidFill>
                  <a:schemeClr val="accent2"/>
                </a:solidFill>
              </a:rPr>
              <a:t>teach and research on EU matters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increase allocation of </a:t>
            </a:r>
            <a:r>
              <a:rPr lang="en-US" dirty="0" smtClean="0">
                <a:solidFill>
                  <a:schemeClr val="accent2"/>
                </a:solidFill>
              </a:rPr>
              <a:t>financial resources </a:t>
            </a:r>
            <a:r>
              <a:rPr lang="en-US" dirty="0" smtClean="0"/>
              <a:t>to teaching and research on EU subjects within the institution</a:t>
            </a:r>
            <a:br>
              <a:rPr lang="en-US" dirty="0" smtClean="0"/>
            </a:br>
            <a:r>
              <a:rPr lang="en-US" dirty="0" smtClean="0"/>
              <a:t>create modern, dynamic, committed and </a:t>
            </a:r>
            <a:r>
              <a:rPr lang="en-US" dirty="0" smtClean="0">
                <a:solidFill>
                  <a:schemeClr val="accent2"/>
                </a:solidFill>
              </a:rPr>
              <a:t>professional environment </a:t>
            </a:r>
            <a:r>
              <a:rPr lang="en-US" dirty="0" smtClean="0"/>
              <a:t>inside the organization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integrate good practices </a:t>
            </a:r>
            <a:r>
              <a:rPr lang="en-US" dirty="0" smtClean="0"/>
              <a:t>and new EU subjects into didactic </a:t>
            </a:r>
            <a:r>
              <a:rPr lang="en-US" dirty="0" err="1" smtClean="0"/>
              <a:t>programmes</a:t>
            </a:r>
            <a:r>
              <a:rPr lang="en-US" dirty="0" smtClean="0"/>
              <a:t> and initiatives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open to synergies </a:t>
            </a:r>
            <a:r>
              <a:rPr lang="en-US" dirty="0" smtClean="0"/>
              <a:t>with other </a:t>
            </a:r>
            <a:r>
              <a:rPr lang="en-US" dirty="0" err="1" smtClean="0"/>
              <a:t>organisations</a:t>
            </a:r>
            <a:endParaRPr lang="en-US" dirty="0"/>
          </a:p>
        </p:txBody>
      </p:sp>
      <p:pic>
        <p:nvPicPr>
          <p:cNvPr id="2054" name="Picture 6" descr="Картинки по запросу жан м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0"/>
            <a:ext cx="3059832" cy="204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60"/>
          <p:cNvSpPr txBox="1">
            <a:spLocks noChangeArrowheads="1"/>
          </p:cNvSpPr>
          <p:nvPr/>
        </p:nvSpPr>
        <p:spPr bwMode="auto">
          <a:xfrm>
            <a:off x="6012160" y="1844824"/>
            <a:ext cx="3059832" cy="58477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fr-FR" sz="1600" b="1" dirty="0" smtClean="0">
                <a:solidFill>
                  <a:schemeClr val="bg1"/>
                </a:solidFill>
              </a:rPr>
              <a:t>ВОЗМОЖНОСТИ ДЛЯ </a:t>
            </a:r>
            <a:r>
              <a:rPr lang="ru-RU" altLang="fr-FR" sz="1600" b="1" dirty="0" smtClean="0">
                <a:solidFill>
                  <a:schemeClr val="bg1"/>
                </a:solidFill>
              </a:rPr>
              <a:t>БЕЛАРУСИ 2017 </a:t>
            </a:r>
            <a:endParaRPr lang="fr-BE" altLang="en-US" sz="16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332656"/>
            <a:ext cx="5972653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3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Key words</a:t>
            </a:r>
            <a:endParaRPr lang="ru-RU" sz="2000" b="1" dirty="0">
              <a:solidFill>
                <a:srgbClr val="3333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000" b="1" dirty="0">
                <a:solidFill>
                  <a:srgbClr val="33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promote </a:t>
            </a:r>
            <a:r>
              <a:rPr lang="en-US" dirty="0">
                <a:solidFill>
                  <a:srgbClr val="C00000"/>
                </a:solidFill>
              </a:rPr>
              <a:t>excellence in teaching and research </a:t>
            </a:r>
            <a:r>
              <a:rPr lang="en-US" dirty="0"/>
              <a:t>in EU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foster the </a:t>
            </a:r>
            <a:r>
              <a:rPr lang="en-US" dirty="0">
                <a:solidFill>
                  <a:srgbClr val="C00000"/>
                </a:solidFill>
              </a:rPr>
              <a:t>dialogue</a:t>
            </a:r>
            <a:r>
              <a:rPr lang="en-US" dirty="0"/>
              <a:t> between the academic world and policy-makers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enhance </a:t>
            </a:r>
            <a:r>
              <a:rPr lang="en-US" dirty="0">
                <a:solidFill>
                  <a:srgbClr val="C00000"/>
                </a:solidFill>
              </a:rPr>
              <a:t>governance of EU policies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cover </a:t>
            </a:r>
            <a:r>
              <a:rPr lang="en-US" dirty="0"/>
              <a:t>the role of the EU in a </a:t>
            </a:r>
            <a:r>
              <a:rPr lang="en-US" dirty="0" smtClean="0"/>
              <a:t>globalized </a:t>
            </a:r>
            <a:r>
              <a:rPr lang="en-US" dirty="0"/>
              <a:t>world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promote an active European citizenship and dialogue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enhance employability </a:t>
            </a:r>
          </a:p>
        </p:txBody>
      </p:sp>
    </p:spTree>
    <p:extLst>
      <p:ext uri="{BB962C8B-B14F-4D97-AF65-F5344CB8AC3E}">
        <p14:creationId xmlns:p14="http://schemas.microsoft.com/office/powerpoint/2010/main" val="259406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Картинки по запросу жан м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475656" cy="98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60"/>
          <p:cNvSpPr txBox="1">
            <a:spLocks noChangeArrowheads="1"/>
          </p:cNvSpPr>
          <p:nvPr/>
        </p:nvSpPr>
        <p:spPr bwMode="auto">
          <a:xfrm>
            <a:off x="7577112" y="908720"/>
            <a:ext cx="1547664" cy="4308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fr-FR" sz="1100" b="1" dirty="0" smtClean="0">
                <a:solidFill>
                  <a:schemeClr val="bg1"/>
                </a:solidFill>
              </a:rPr>
              <a:t>ВОЗМОЖНОСТИ ДЛЯ </a:t>
            </a:r>
            <a:r>
              <a:rPr lang="ru-RU" altLang="fr-FR" sz="1100" b="1" dirty="0" smtClean="0">
                <a:solidFill>
                  <a:schemeClr val="bg1"/>
                </a:solidFill>
              </a:rPr>
              <a:t>БЕЛАРУСИ 2017 </a:t>
            </a:r>
            <a:endParaRPr lang="fr-BE" altLang="en-US" sz="1100" dirty="0">
              <a:solidFill>
                <a:schemeClr val="bg1"/>
              </a:solidFill>
            </a:endParaRPr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091773"/>
              </p:ext>
            </p:extLst>
          </p:nvPr>
        </p:nvGraphicFramePr>
        <p:xfrm>
          <a:off x="609600" y="1770063"/>
          <a:ext cx="8178800" cy="489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Документ" r:id="rId4" imgW="6802466" imgH="4086387" progId="Word.Document.12">
                  <p:embed/>
                </p:oleObj>
              </mc:Choice>
              <mc:Fallback>
                <p:oleObj name="Документ" r:id="rId4" imgW="6802466" imgH="4086387" progId="Word.Document.12">
                  <p:embed/>
                  <p:pic>
                    <p:nvPicPr>
                      <p:cNvPr id="25" name="Объект 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1770063"/>
                        <a:ext cx="8178800" cy="4892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606079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33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Виды проектов Жана Моне</a:t>
            </a:r>
            <a:endParaRPr lang="ru-RU" b="1" dirty="0">
              <a:solidFill>
                <a:srgbClr val="3333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11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063C-6D03-4D1B-8821-69D47F72FE3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0" y="1339607"/>
            <a:ext cx="9001125" cy="5643562"/>
          </a:xfrm>
        </p:spPr>
        <p:txBody>
          <a:bodyPr>
            <a:normAutofit fontScale="92500" lnSpcReduction="10000"/>
          </a:bodyPr>
          <a:lstStyle/>
          <a:p>
            <a:pPr indent="11113">
              <a:buNone/>
              <a:defRPr/>
            </a:pPr>
            <a:r>
              <a:rPr lang="ru-RU" sz="1600" b="1" i="0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Белорусский гос. университет </a:t>
            </a:r>
            <a:endParaRPr lang="ru-RU" sz="1600" i="0" dirty="0" smtClean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  <a:p>
            <a:pPr marL="723900" lvl="2" indent="0">
              <a:buNone/>
              <a:defRPr/>
            </a:pPr>
            <a:r>
              <a:rPr lang="en-GB" altLang="en-US" sz="1600" b="1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Module</a:t>
            </a:r>
            <a:r>
              <a:rPr lang="ru-RU" sz="1600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				– </a:t>
            </a:r>
            <a:r>
              <a:rPr lang="ru-RU" sz="1600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3 </a:t>
            </a:r>
            <a:r>
              <a:rPr lang="ru-RU" sz="1600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(2001-2007, </a:t>
            </a:r>
            <a:r>
              <a:rPr lang="ru-RU" sz="1600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2014-2017, </a:t>
            </a:r>
            <a:r>
              <a:rPr lang="ru-RU" sz="1600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2017-2020</a:t>
            </a:r>
            <a:r>
              <a:rPr lang="ru-RU" sz="1600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)</a:t>
            </a:r>
            <a:endParaRPr lang="ru-RU" sz="1600" dirty="0" smtClean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  <a:p>
            <a:pPr marL="723900" lvl="2" indent="0">
              <a:buNone/>
              <a:defRPr/>
            </a:pPr>
            <a:r>
              <a:rPr lang="en-GB" altLang="en-US" sz="1600" b="1" kern="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Chair</a:t>
            </a:r>
            <a:r>
              <a:rPr lang="ru-RU" sz="1600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				– 1 (2007-2010)</a:t>
            </a:r>
          </a:p>
          <a:p>
            <a:pPr marL="723900" lvl="2" indent="0">
              <a:buNone/>
              <a:defRPr/>
            </a:pPr>
            <a:r>
              <a:rPr lang="fr-BE" altLang="en-US" sz="1600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Centre </a:t>
            </a:r>
            <a:r>
              <a:rPr lang="fr-BE" altLang="en-US" sz="1600" b="1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of </a:t>
            </a:r>
            <a:r>
              <a:rPr lang="fr-BE" altLang="en-US" sz="1600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Excellence</a:t>
            </a:r>
            <a:r>
              <a:rPr lang="ru-RU" sz="1600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		</a:t>
            </a:r>
            <a:r>
              <a:rPr lang="ru-RU" sz="1600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                      – </a:t>
            </a:r>
            <a:r>
              <a:rPr lang="ru-RU" sz="1600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1 (</a:t>
            </a:r>
            <a:r>
              <a:rPr lang="ru-RU" sz="1600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2013-2016)</a:t>
            </a:r>
            <a:endParaRPr lang="ru-RU" sz="1600" dirty="0" smtClean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  <a:p>
            <a:pPr marL="723900" lvl="2" indent="0">
              <a:buNone/>
              <a:defRPr/>
            </a:pPr>
            <a:r>
              <a:rPr lang="en-GB" altLang="en-US" sz="1600" b="1" dirty="0" smtClean="0">
                <a:solidFill>
                  <a:srgbClr val="00B050"/>
                </a:solidFill>
                <a:ea typeface="Verdana" pitchFamily="34" charset="0"/>
                <a:cs typeface="Verdana" pitchFamily="34" charset="0"/>
              </a:rPr>
              <a:t>Project</a:t>
            </a:r>
            <a:r>
              <a:rPr lang="ru-RU" altLang="en-US" sz="1600" b="1" dirty="0" smtClean="0">
                <a:solidFill>
                  <a:srgbClr val="00B050"/>
                </a:solidFill>
                <a:ea typeface="Verdana" pitchFamily="34" charset="0"/>
                <a:cs typeface="Verdana" pitchFamily="34" charset="0"/>
              </a:rPr>
              <a:t>		</a:t>
            </a:r>
            <a:r>
              <a:rPr lang="ru-RU" sz="1600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		– 1 (2014)</a:t>
            </a:r>
          </a:p>
          <a:p>
            <a:pPr marL="723900" lvl="2" indent="0">
              <a:buNone/>
              <a:defRPr/>
            </a:pPr>
            <a:endParaRPr lang="ru-RU" sz="1000" dirty="0" smtClean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  <a:p>
            <a:pPr marL="355600" lvl="2" indent="0">
              <a:buNone/>
              <a:defRPr/>
            </a:pPr>
            <a:r>
              <a:rPr lang="ru-RU" sz="16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Академия управления при Президенте Республики Беларусь</a:t>
            </a:r>
          </a:p>
          <a:p>
            <a:pPr marL="723900" lvl="2" indent="0">
              <a:buNone/>
              <a:defRPr/>
            </a:pPr>
            <a:r>
              <a:rPr lang="en-GB" altLang="en-US" sz="1600" b="1" kern="0" dirty="0" smtClean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Chair</a:t>
            </a:r>
            <a:r>
              <a:rPr lang="ru-RU" altLang="en-US" sz="1600" b="1" kern="0" dirty="0" smtClean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ru-RU" sz="1600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 			– 1 (</a:t>
            </a:r>
            <a:r>
              <a:rPr lang="ru-RU" sz="1600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2014-2017)</a:t>
            </a:r>
          </a:p>
          <a:p>
            <a:pPr marL="723900" lvl="2" indent="0">
              <a:buNone/>
              <a:defRPr/>
            </a:pPr>
            <a:endParaRPr lang="ru-RU" sz="1000" dirty="0" smtClean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  <a:p>
            <a:pPr marL="355600" lvl="2" indent="0">
              <a:buNone/>
              <a:defRPr/>
            </a:pPr>
            <a:r>
              <a:rPr lang="ru-RU" sz="16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Белорусский гос. технологический университет</a:t>
            </a:r>
          </a:p>
          <a:p>
            <a:pPr marL="723900" lvl="2" indent="0">
              <a:buNone/>
              <a:defRPr/>
            </a:pPr>
            <a:r>
              <a:rPr lang="en-GB" altLang="en-US" sz="1600" b="1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Module </a:t>
            </a:r>
            <a:r>
              <a:rPr lang="ru-RU" sz="1600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				– 1 (</a:t>
            </a:r>
            <a:r>
              <a:rPr lang="ru-RU" sz="1600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2014-2017)</a:t>
            </a:r>
          </a:p>
          <a:p>
            <a:pPr marL="723900" lvl="2" indent="0">
              <a:buNone/>
              <a:defRPr/>
            </a:pPr>
            <a:endParaRPr lang="ru-RU" sz="1000" dirty="0" smtClean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  <a:p>
            <a:pPr marL="723900" lvl="2" indent="-368300">
              <a:buNone/>
              <a:defRPr/>
            </a:pPr>
            <a:r>
              <a:rPr lang="ru-RU" sz="16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Брестский </a:t>
            </a:r>
            <a:r>
              <a:rPr lang="ru-RU" sz="1600" b="1" dirty="0" err="1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гос</a:t>
            </a:r>
            <a:r>
              <a:rPr lang="ru-RU" sz="16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. университет</a:t>
            </a:r>
          </a:p>
          <a:p>
            <a:pPr marL="355600" lvl="2" indent="368300">
              <a:buNone/>
              <a:defRPr/>
            </a:pPr>
            <a:r>
              <a:rPr lang="en-GB" altLang="en-US" sz="1600" b="1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Module </a:t>
            </a:r>
            <a:r>
              <a:rPr lang="ru-RU" sz="1600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				– 1 (2011-2014)</a:t>
            </a:r>
          </a:p>
          <a:p>
            <a:pPr marL="355600" lvl="2" indent="368300">
              <a:buNone/>
              <a:defRPr/>
            </a:pPr>
            <a:endParaRPr lang="ru-RU" sz="1000" dirty="0" smtClean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  <a:p>
            <a:pPr indent="11113">
              <a:buNone/>
              <a:defRPr/>
            </a:pPr>
            <a:r>
              <a:rPr lang="ru-RU" sz="1600" b="1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Белорусский гос. </a:t>
            </a:r>
            <a:r>
              <a:rPr lang="ru-RU" sz="16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экономический университет, РИПО</a:t>
            </a:r>
            <a:endParaRPr lang="ru-RU" sz="1600" dirty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  <a:p>
            <a:pPr marL="723900" lvl="2" indent="0">
              <a:buNone/>
              <a:defRPr/>
            </a:pPr>
            <a:r>
              <a:rPr lang="en-GB" altLang="en-US" sz="1600" b="1" kern="0" dirty="0" smtClean="0">
                <a:solidFill>
                  <a:srgbClr val="00B05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Networks</a:t>
            </a:r>
            <a:r>
              <a:rPr lang="ru-RU" sz="1600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				</a:t>
            </a:r>
            <a:r>
              <a:rPr lang="ru-RU" sz="1600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– </a:t>
            </a:r>
            <a:r>
              <a:rPr lang="ru-RU" sz="1600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1 (</a:t>
            </a:r>
            <a:r>
              <a:rPr lang="ru-RU" sz="1600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2015-2018)</a:t>
            </a:r>
            <a:r>
              <a:rPr lang="ru-RU" sz="1600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 </a:t>
            </a:r>
            <a:endParaRPr lang="ru-RU" sz="1600" dirty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  <a:p>
            <a:pPr marL="723900" lvl="2" indent="-368300">
              <a:buNone/>
              <a:defRPr/>
            </a:pPr>
            <a:endParaRPr lang="ru-RU" sz="1000" b="1" dirty="0" smtClean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  <a:p>
            <a:pPr marL="723900" lvl="2" indent="-368300">
              <a:buNone/>
              <a:defRPr/>
            </a:pPr>
            <a:r>
              <a:rPr lang="ru-RU" sz="16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МИТСО</a:t>
            </a:r>
            <a:endParaRPr lang="ru-RU" sz="1600" b="1" dirty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  <a:p>
            <a:pPr marL="723900" lvl="2" indent="0">
              <a:buNone/>
              <a:defRPr/>
            </a:pPr>
            <a:r>
              <a:rPr lang="en-GB" altLang="en-US" sz="1600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Module </a:t>
            </a:r>
            <a:r>
              <a:rPr lang="ru-RU" sz="1600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				– 1 </a:t>
            </a:r>
            <a:r>
              <a:rPr lang="ru-RU" sz="1600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(</a:t>
            </a:r>
            <a:r>
              <a:rPr lang="ru-RU" sz="1600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2016-2019)</a:t>
            </a:r>
          </a:p>
          <a:p>
            <a:pPr marL="723900" lvl="2" indent="-368300">
              <a:buNone/>
              <a:defRPr/>
            </a:pPr>
            <a:endParaRPr lang="ru-RU" sz="1000" b="1" dirty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  <a:p>
            <a:pPr marL="723900" lvl="2" indent="-368300">
              <a:buNone/>
              <a:defRPr/>
            </a:pPr>
            <a:r>
              <a:rPr lang="ru-RU" sz="16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Филиал МЭСИ в Минске</a:t>
            </a:r>
            <a:endParaRPr lang="ru-RU" sz="1600" b="1" dirty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  <a:p>
            <a:pPr marL="723900" lvl="2" indent="0">
              <a:buNone/>
              <a:defRPr/>
            </a:pPr>
            <a:r>
              <a:rPr lang="en-GB" altLang="en-US" sz="1600" b="1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Module </a:t>
            </a:r>
            <a:r>
              <a:rPr lang="ru-RU" sz="1600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				– 1 (</a:t>
            </a:r>
            <a:r>
              <a:rPr lang="ru-RU" sz="1600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2014-2017)</a:t>
            </a:r>
            <a:endParaRPr lang="ru-RU" sz="1600" dirty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  <a:p>
            <a:pPr marL="355600" lvl="2" indent="368300">
              <a:buNone/>
              <a:defRPr/>
            </a:pPr>
            <a:endParaRPr lang="ru-RU" sz="1000" dirty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6" descr="Картинки по запросу жан м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475656" cy="98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60"/>
          <p:cNvSpPr txBox="1">
            <a:spLocks noChangeArrowheads="1"/>
          </p:cNvSpPr>
          <p:nvPr/>
        </p:nvSpPr>
        <p:spPr bwMode="auto">
          <a:xfrm>
            <a:off x="7577112" y="908720"/>
            <a:ext cx="1547664" cy="4308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fr-FR" sz="1100" b="1" dirty="0" smtClean="0">
                <a:solidFill>
                  <a:schemeClr val="bg1"/>
                </a:solidFill>
              </a:rPr>
              <a:t>ВОЗМОЖНОСТИ ДЛЯ </a:t>
            </a:r>
            <a:r>
              <a:rPr lang="ru-RU" altLang="fr-FR" sz="1100" b="1" dirty="0" smtClean="0">
                <a:solidFill>
                  <a:schemeClr val="bg1"/>
                </a:solidFill>
              </a:rPr>
              <a:t>БЕЛАРУСИ 2017 </a:t>
            </a:r>
            <a:endParaRPr lang="fr-BE" altLang="en-US" sz="11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606079"/>
            <a:ext cx="4512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33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Проекты Жана Моне в Беларуси</a:t>
            </a:r>
            <a:endParaRPr lang="ru-RU" b="1" dirty="0">
              <a:solidFill>
                <a:srgbClr val="3333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Картинки по запросу жан м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475656" cy="98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60"/>
          <p:cNvSpPr txBox="1">
            <a:spLocks noChangeArrowheads="1"/>
          </p:cNvSpPr>
          <p:nvPr/>
        </p:nvSpPr>
        <p:spPr bwMode="auto">
          <a:xfrm>
            <a:off x="7577112" y="908720"/>
            <a:ext cx="1547664" cy="4308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fr-FR" sz="1100" b="1" dirty="0" smtClean="0">
                <a:solidFill>
                  <a:schemeClr val="bg1"/>
                </a:solidFill>
              </a:rPr>
              <a:t>ВОЗМОЖНОСТИ ДЛЯ </a:t>
            </a:r>
            <a:r>
              <a:rPr lang="ru-RU" altLang="fr-FR" sz="1100" b="1" dirty="0" smtClean="0">
                <a:solidFill>
                  <a:schemeClr val="bg1"/>
                </a:solidFill>
              </a:rPr>
              <a:t>БЕЛАРУСИ 2017 </a:t>
            </a:r>
            <a:endParaRPr lang="fr-BE" altLang="en-US" sz="1100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66327" y="1869501"/>
            <a:ext cx="8945264" cy="3172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занятия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могут проводить </a:t>
            </a:r>
            <a:r>
              <a:rPr lang="ru-RU" sz="14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один или несколько </a:t>
            </a:r>
            <a:r>
              <a:rPr lang="ru-RU" sz="1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преподавателей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и/или экспертов.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особая поддержка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молодых 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исследователей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Модули могут иметь одну из следующих форм:</a:t>
            </a:r>
          </a:p>
          <a:p>
            <a:pPr lvl="1"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а) общий или вводный курс в Европейскую интеграцию;</a:t>
            </a:r>
          </a:p>
          <a:p>
            <a:pPr lvl="1"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б) высоко специализированный курс по развитию Европейского Союза;</a:t>
            </a:r>
          </a:p>
          <a:p>
            <a:pPr lvl="1"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в) летние курсы.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Продолжительность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проекта: 3 года.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Максимальный размер гранта: 30 000 евро (это 75% от всех затрат в рамках проекта).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подробная информация: </a:t>
            </a:r>
            <a:r>
              <a:rPr lang="ru-RU" sz="14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https://ec.europa.eu/programmes/erasmus-plus/programme-guide/part-b/three-key-actions/jean-monnet-activities/modules_en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06354" y="57804"/>
            <a:ext cx="7370758" cy="1845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Модули Жана Моне (</a:t>
            </a:r>
            <a:r>
              <a:rPr lang="ru-RU" sz="24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Jean</a:t>
            </a: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Monnet</a:t>
            </a: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Modules</a:t>
            </a: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обучающие проекты, направленные на </a:t>
            </a:r>
            <a:r>
              <a:rPr lang="ru-RU" sz="1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разработку </a:t>
            </a:r>
            <a:r>
              <a:rPr lang="ru-RU" sz="1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внедрение в образовательный процесс вуза учебных программ или курсов в </a:t>
            </a:r>
            <a:r>
              <a:rPr lang="ru-RU" sz="1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области изучения Европейского </a:t>
            </a:r>
            <a:r>
              <a:rPr lang="ru-RU" sz="1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Союза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Каждый модуль рассчитан как минимум на 40 академических часов в год (т.е. как минимум 120 академических часов в течение всего проекта) и может включать в себя лекции, семинары, практические занятия.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6354" y="5202739"/>
            <a:ext cx="8945264" cy="1655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Примеры действующих в Беларуси проектов данного типа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</a:t>
            </a:r>
            <a:r>
              <a:rPr lang="ru-RU" sz="1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землепользования в ЕС - наука, управление, политика 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БГТУ, </a:t>
            </a:r>
            <a:r>
              <a:rPr lang="ru-RU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Лукашук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Наталья Анатольевна)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Общая </a:t>
            </a:r>
            <a:r>
              <a:rPr lang="ru-RU" sz="1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внешняя политика и политика безопасности ЕС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(МИТСО, Мороз Наталья Олеговна)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Этнические меньшинства в ЕС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БГУ, </a:t>
            </a:r>
            <a:r>
              <a:rPr lang="ru-RU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Захаркевич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Степан 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Артурович)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</a:t>
            </a:r>
            <a:r>
              <a:rPr lang="ru-RU" sz="1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менеджмент проектов ЕС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(БГУ, Рытов Александр Владимирович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01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Картинки по запросу жан м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475656" cy="98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60"/>
          <p:cNvSpPr txBox="1">
            <a:spLocks noChangeArrowheads="1"/>
          </p:cNvSpPr>
          <p:nvPr/>
        </p:nvSpPr>
        <p:spPr bwMode="auto">
          <a:xfrm>
            <a:off x="7577112" y="908720"/>
            <a:ext cx="1547664" cy="4308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fr-FR" sz="1100" b="1" dirty="0" smtClean="0">
                <a:solidFill>
                  <a:schemeClr val="bg1"/>
                </a:solidFill>
              </a:rPr>
              <a:t>ВОЗМОЖНОСТИ ДЛЯ </a:t>
            </a:r>
            <a:r>
              <a:rPr lang="ru-RU" altLang="fr-FR" sz="1100" b="1" dirty="0" smtClean="0">
                <a:solidFill>
                  <a:schemeClr val="bg1"/>
                </a:solidFill>
              </a:rPr>
              <a:t>БЕЛАРУСИ 2017 </a:t>
            </a:r>
            <a:endParaRPr lang="fr-BE" altLang="en-US" sz="1100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8091" y="2459647"/>
            <a:ext cx="894526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Только </a:t>
            </a:r>
            <a:r>
              <a:rPr lang="ru-RU" sz="1400" dirty="0"/>
              <a:t>один преподаватель может получить грант и провести необходимое количество занятий. Это должен быть преподаватель, постоянно работающий в университете. Если преподаватель, получивший грант, увольняется из университета, то он должен быть заменён на другого, обладающего таким же уровнем знаний в области Европейской интеграции</a:t>
            </a:r>
            <a:r>
              <a:rPr lang="ru-RU" sz="1400" dirty="0"/>
              <a:t>.</a:t>
            </a:r>
          </a:p>
          <a:p>
            <a:endParaRPr lang="ru-RU" sz="1400" dirty="0"/>
          </a:p>
          <a:p>
            <a:r>
              <a:rPr lang="ru-RU" sz="1400" dirty="0"/>
              <a:t>Продолжительность </a:t>
            </a:r>
            <a:r>
              <a:rPr lang="ru-RU" sz="1400" dirty="0"/>
              <a:t>проекта: 3 года</a:t>
            </a:r>
            <a:r>
              <a:rPr lang="ru-RU" sz="1400" dirty="0"/>
              <a:t>.</a:t>
            </a:r>
          </a:p>
          <a:p>
            <a:endParaRPr lang="ru-RU" sz="1400" dirty="0"/>
          </a:p>
          <a:p>
            <a:r>
              <a:rPr lang="ru-RU" sz="1400" dirty="0"/>
              <a:t>Максимальный размер гранта: 50 000 евро (это 75% от всех затрат в рамках проекта</a:t>
            </a:r>
            <a:r>
              <a:rPr lang="ru-RU" sz="1400" dirty="0"/>
              <a:t>)</a:t>
            </a:r>
          </a:p>
          <a:p>
            <a:endParaRPr lang="ru-RU" sz="1400" dirty="0"/>
          </a:p>
          <a:p>
            <a:r>
              <a:rPr lang="ru-RU" sz="1400" dirty="0"/>
              <a:t>Более подробная информация: </a:t>
            </a:r>
            <a:r>
              <a:rPr lang="ru-RU" sz="1600" dirty="0">
                <a:hlinkClick r:id="rId3"/>
              </a:rPr>
              <a:t>https://ec.europa.eu/programmes/erasmus-plus/programme-guide/part-b/three-key-actions/jean-monnet-activities/chairs_en</a:t>
            </a:r>
            <a:endParaRPr lang="ru-RU" sz="16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06354" y="57804"/>
            <a:ext cx="7370758" cy="231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Профессор Жана Моне (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Jean Monnet Chairs)</a:t>
            </a:r>
            <a:r>
              <a:rPr lang="ru-RU" sz="2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/>
              <a:t> – это обучающие проекты, поддерживающие преподавателей со специализацией по вопросам европейской интеграции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Профессор должен </a:t>
            </a:r>
          </a:p>
          <a:p>
            <a:r>
              <a:rPr lang="ru-RU" sz="1400" dirty="0" smtClean="0"/>
              <a:t>1) обеспечить учебный процесс объемом  не </a:t>
            </a:r>
            <a:r>
              <a:rPr lang="ru-RU" sz="1400" dirty="0"/>
              <a:t>менее 90 академических часов в течение учебного года (всего в течение проекта не менее 270 </a:t>
            </a:r>
            <a:r>
              <a:rPr lang="ru-RU" sz="1400" dirty="0" smtClean="0"/>
              <a:t>академических часов)</a:t>
            </a:r>
          </a:p>
          <a:p>
            <a:r>
              <a:rPr lang="ru-RU" sz="1400" dirty="0" smtClean="0"/>
              <a:t>2) организовать минимум 1 мероприятие (конференцию, семинар, круглый стол, конкурс и т.д.) в течение года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3604" y="5705497"/>
            <a:ext cx="86168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96850">
              <a:tabLst>
                <a:tab pos="358775" algn="l"/>
              </a:tabLst>
              <a:defRPr/>
            </a:pPr>
            <a:r>
              <a:rPr lang="ru-RU" sz="1400" b="1" dirty="0">
                <a:solidFill>
                  <a:srgbClr val="002060"/>
                </a:solidFill>
              </a:rPr>
              <a:t>Широкая Европа</a:t>
            </a:r>
            <a:r>
              <a:rPr lang="ru-RU" sz="1400" dirty="0">
                <a:solidFill>
                  <a:srgbClr val="002060"/>
                </a:solidFill>
              </a:rPr>
              <a:t> (Академия управления при Президенте Республики Беларусь – </a:t>
            </a:r>
            <a:r>
              <a:rPr lang="ru-RU" sz="1400" dirty="0" err="1">
                <a:solidFill>
                  <a:srgbClr val="002060"/>
                </a:solidFill>
              </a:rPr>
              <a:t>Кизима</a:t>
            </a:r>
            <a:r>
              <a:rPr lang="ru-RU" sz="1400" dirty="0">
                <a:solidFill>
                  <a:srgbClr val="002060"/>
                </a:solidFill>
              </a:rPr>
              <a:t> Сергей Анатольевич)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6354" y="5373216"/>
            <a:ext cx="8242742" cy="31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Примеры действующих в Беларуси проектов данного типа</a:t>
            </a:r>
            <a:endParaRPr lang="ru-RU" sz="1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01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Картинки по запросу жан м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475656" cy="98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60"/>
          <p:cNvSpPr txBox="1">
            <a:spLocks noChangeArrowheads="1"/>
          </p:cNvSpPr>
          <p:nvPr/>
        </p:nvSpPr>
        <p:spPr bwMode="auto">
          <a:xfrm>
            <a:off x="7577112" y="908720"/>
            <a:ext cx="1547664" cy="4308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fr-FR" sz="1100" b="1" dirty="0" smtClean="0">
                <a:solidFill>
                  <a:schemeClr val="bg1"/>
                </a:solidFill>
              </a:rPr>
              <a:t>ВОЗМОЖНОСТИ ДЛЯ </a:t>
            </a:r>
            <a:r>
              <a:rPr lang="ru-RU" altLang="fr-FR" sz="1100" b="1" dirty="0" smtClean="0">
                <a:solidFill>
                  <a:schemeClr val="bg1"/>
                </a:solidFill>
              </a:rPr>
              <a:t>БЕЛАРУСИ 2017 </a:t>
            </a:r>
            <a:endParaRPr lang="fr-BE" altLang="en-US" sz="1100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9512" y="2017973"/>
            <a:ext cx="89452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Центр может быть образован на базе одного высшего учебного заведения или в кооперации нескольких учебных заведений, находящихся в одном городе или одном регионе. Только университеты, которые уже получали грант по подпрограмме Профессор Жана Моне (</a:t>
            </a:r>
            <a:r>
              <a:rPr lang="ru-RU" sz="1400" dirty="0" err="1"/>
              <a:t>Jean</a:t>
            </a:r>
            <a:r>
              <a:rPr lang="ru-RU" sz="1400" dirty="0"/>
              <a:t> </a:t>
            </a:r>
            <a:r>
              <a:rPr lang="ru-RU" sz="1400" dirty="0" err="1"/>
              <a:t>Monnet</a:t>
            </a:r>
            <a:r>
              <a:rPr lang="ru-RU" sz="1400" dirty="0"/>
              <a:t> </a:t>
            </a:r>
            <a:r>
              <a:rPr lang="ru-RU" sz="1400" dirty="0" err="1"/>
              <a:t>Chairs</a:t>
            </a:r>
            <a:r>
              <a:rPr lang="ru-RU" sz="1400" dirty="0"/>
              <a:t>), могут претендовать на получение гранта в этой подпрограмме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Только один Центр Жанна Моне может быть открыт на базе любого университета.</a:t>
            </a:r>
          </a:p>
          <a:p>
            <a:endParaRPr lang="ru-RU" sz="1400" dirty="0"/>
          </a:p>
          <a:p>
            <a:r>
              <a:rPr lang="ru-RU" sz="1400" dirty="0"/>
              <a:t>Продолжительность проекта: 3 </a:t>
            </a:r>
            <a:r>
              <a:rPr lang="ru-RU" sz="1400" dirty="0" smtClean="0"/>
              <a:t>года</a:t>
            </a:r>
          </a:p>
          <a:p>
            <a:endParaRPr lang="ru-RU" sz="1400" dirty="0"/>
          </a:p>
          <a:p>
            <a:r>
              <a:rPr lang="ru-RU" sz="1400" dirty="0"/>
              <a:t>Максимальный размер гранта: 100 000 евро (это 80% от всех затрат в рамках проекта</a:t>
            </a:r>
            <a:r>
              <a:rPr lang="ru-RU" sz="1400" dirty="0" smtClean="0"/>
              <a:t>)</a:t>
            </a:r>
          </a:p>
          <a:p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dirty="0" smtClean="0">
                <a:solidFill>
                  <a:srgbClr val="FF0000"/>
                </a:solidFill>
              </a:rPr>
              <a:t>NOTE! GRANT TAKES THE FORM OF REIMBERSMENT OF ACTUAL COSTS / &gt;60 000 EURO =&gt;Audit is mandatory </a:t>
            </a:r>
          </a:p>
          <a:p>
            <a:endParaRPr lang="ru-RU" sz="1400" dirty="0"/>
          </a:p>
          <a:p>
            <a:r>
              <a:rPr lang="ru-RU" sz="1400" dirty="0"/>
              <a:t>Более подробная информация: </a:t>
            </a:r>
            <a:r>
              <a:rPr lang="ru-RU" sz="1400" dirty="0">
                <a:hlinkClick r:id="rId3"/>
              </a:rPr>
              <a:t>https://</a:t>
            </a:r>
            <a:r>
              <a:rPr lang="ru-RU" sz="1400" dirty="0" smtClean="0">
                <a:hlinkClick r:id="rId3"/>
              </a:rPr>
              <a:t>ec.europa.eu/programmes/erasmus-plus/programme-guide/part-b/three-key-actions/jean-monnet-activities/centres-of-excellence_en</a:t>
            </a:r>
            <a:r>
              <a:rPr lang="ru-RU" sz="1400" dirty="0" smtClean="0"/>
              <a:t>  </a:t>
            </a:r>
            <a:endParaRPr lang="ru-RU" sz="16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06354" y="57804"/>
            <a:ext cx="7370758" cy="190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Центры передовых знаний и исследований Жана Моне (</a:t>
            </a:r>
            <a:r>
              <a:rPr lang="ru-RU" sz="24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Jean</a:t>
            </a: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Monnet</a:t>
            </a: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</a:t>
            </a: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</a:t>
            </a: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ru-RU" sz="24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/>
              <a:t> – </a:t>
            </a:r>
            <a:r>
              <a:rPr lang="ru-RU" sz="1400" dirty="0"/>
              <a:t>это проекты, которые могут быть реализованы структурными подразделениями вуза, специализирующимися в области изучения Европейского Союза. Центры объединяют научные, человеческие и документационные ресурсы, имеющие отношение к исследованиям в области </a:t>
            </a:r>
            <a:r>
              <a:rPr lang="ru-RU" sz="1400" dirty="0" smtClean="0"/>
              <a:t>ЕС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03604" y="5930696"/>
            <a:ext cx="86168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96850">
              <a:tabLst>
                <a:tab pos="358775" algn="l"/>
              </a:tabLst>
              <a:defRPr/>
            </a:pPr>
            <a:r>
              <a:rPr lang="ru-RU" sz="1400" b="1" dirty="0">
                <a:solidFill>
                  <a:srgbClr val="002060"/>
                </a:solidFill>
              </a:rPr>
              <a:t>Центр Жана Моне по европейским исследованиям в Белорусском государственном университете: Развитие исследований в области Европейского права и </a:t>
            </a:r>
            <a:r>
              <a:rPr lang="ru-RU" sz="1400" b="1" dirty="0" smtClean="0">
                <a:solidFill>
                  <a:srgbClr val="002060"/>
                </a:solidFill>
              </a:rPr>
              <a:t>Европейских </a:t>
            </a:r>
            <a:r>
              <a:rPr lang="ru-RU" sz="1400" b="1" dirty="0">
                <a:solidFill>
                  <a:srgbClr val="002060"/>
                </a:solidFill>
              </a:rPr>
              <a:t>исследований </a:t>
            </a:r>
            <a:r>
              <a:rPr lang="ru-RU" sz="1400" dirty="0" smtClean="0">
                <a:solidFill>
                  <a:srgbClr val="002060"/>
                </a:solidFill>
              </a:rPr>
              <a:t> (БГУ, Астапенко Владимир Аркадьевич)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354" y="5598415"/>
            <a:ext cx="8242742" cy="31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Примеры действующих в Беларуси проектов данного типа</a:t>
            </a:r>
            <a:endParaRPr lang="ru-RU" sz="1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17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Картинки по запросу жан м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475656" cy="98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60"/>
          <p:cNvSpPr txBox="1">
            <a:spLocks noChangeArrowheads="1"/>
          </p:cNvSpPr>
          <p:nvPr/>
        </p:nvSpPr>
        <p:spPr bwMode="auto">
          <a:xfrm>
            <a:off x="7577112" y="908720"/>
            <a:ext cx="1547664" cy="4308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fr-FR" sz="1100" b="1" dirty="0" smtClean="0">
                <a:solidFill>
                  <a:schemeClr val="bg1"/>
                </a:solidFill>
              </a:rPr>
              <a:t>ВОЗМОЖНОСТИ ДЛЯ </a:t>
            </a:r>
            <a:r>
              <a:rPr lang="ru-RU" altLang="fr-FR" sz="1100" b="1" dirty="0" smtClean="0">
                <a:solidFill>
                  <a:schemeClr val="bg1"/>
                </a:solidFill>
              </a:rPr>
              <a:t>БЕЛАРУСИ 2017 </a:t>
            </a:r>
            <a:endParaRPr lang="fr-BE" altLang="en-US" sz="1100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9512" y="2190523"/>
            <a:ext cx="89452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К Сетям Жана Моне относятся проекты, результаты которых не могут быть достигнуты </a:t>
            </a:r>
            <a:r>
              <a:rPr lang="ru-RU" sz="1400" dirty="0" smtClean="0">
                <a:solidFill>
                  <a:schemeClr val="accent2"/>
                </a:solidFill>
              </a:rPr>
              <a:t>ТОЛЬКО</a:t>
            </a:r>
            <a:r>
              <a:rPr lang="ru-RU" sz="1400" dirty="0" smtClean="0"/>
              <a:t> на национальном уровне</a:t>
            </a:r>
          </a:p>
          <a:p>
            <a:endParaRPr lang="ru-RU" sz="1400" dirty="0"/>
          </a:p>
          <a:p>
            <a:r>
              <a:rPr lang="ru-RU" sz="1400" dirty="0"/>
              <a:t>Состав консорциума проекта: мин. 3 партнера из 3 стран (включая заявителя) </a:t>
            </a:r>
            <a:endParaRPr lang="ru-RU" sz="1400" dirty="0" smtClean="0"/>
          </a:p>
          <a:p>
            <a:endParaRPr lang="ru-RU" sz="1400" dirty="0"/>
          </a:p>
          <a:p>
            <a:r>
              <a:rPr lang="ru-RU" sz="1400" dirty="0" smtClean="0"/>
              <a:t>Преимущество </a:t>
            </a:r>
            <a:r>
              <a:rPr lang="ru-RU" sz="1400" dirty="0"/>
              <a:t>отдаются проектам, в которых </a:t>
            </a:r>
            <a:r>
              <a:rPr lang="ru-RU" sz="1400" dirty="0" smtClean="0"/>
              <a:t>многонациональные результаты</a:t>
            </a:r>
          </a:p>
          <a:p>
            <a:endParaRPr lang="ru-RU" sz="1400" dirty="0"/>
          </a:p>
          <a:p>
            <a:r>
              <a:rPr lang="ru-RU" sz="1400" dirty="0"/>
              <a:t>Продолжительность проекта: 3 </a:t>
            </a:r>
            <a:r>
              <a:rPr lang="ru-RU" sz="1400" dirty="0" smtClean="0"/>
              <a:t>года</a:t>
            </a:r>
          </a:p>
          <a:p>
            <a:endParaRPr lang="ru-RU" sz="1400" dirty="0"/>
          </a:p>
          <a:p>
            <a:r>
              <a:rPr lang="ru-RU" sz="1400" dirty="0"/>
              <a:t>Максимальный размер гранта: 300 000 евро (это 80% от всех затрат в рамках проекта</a:t>
            </a:r>
            <a:r>
              <a:rPr lang="ru-RU" sz="1400" dirty="0" smtClean="0"/>
              <a:t>)</a:t>
            </a:r>
          </a:p>
          <a:p>
            <a:endParaRPr lang="ru-RU" sz="1400" dirty="0"/>
          </a:p>
          <a:p>
            <a:r>
              <a:rPr lang="en-US" sz="1400" dirty="0">
                <a:solidFill>
                  <a:srgbClr val="FF0000"/>
                </a:solidFill>
              </a:rPr>
              <a:t>NOTE! GRANT TAKES THE FORM OF REIMBERSMENT OF ACTUAL COSTS / &gt;60 000 EURO =&gt;Audit is mandatory </a:t>
            </a:r>
          </a:p>
          <a:p>
            <a:endParaRPr lang="ru-RU" sz="1400" dirty="0"/>
          </a:p>
          <a:p>
            <a:r>
              <a:rPr lang="ru-RU" sz="1400" dirty="0"/>
              <a:t>Более подробная информация: </a:t>
            </a:r>
            <a:r>
              <a:rPr lang="ru-RU" sz="1400" dirty="0">
                <a:hlinkClick r:id="rId3"/>
              </a:rPr>
              <a:t>https://</a:t>
            </a:r>
            <a:r>
              <a:rPr lang="ru-RU" sz="1400" dirty="0" smtClean="0">
                <a:hlinkClick r:id="rId3"/>
              </a:rPr>
              <a:t>ec.europa.eu/programmes/erasmus-plus/programme-guide/part-b/three-key-actions/jean-monnet-activities/networks_en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06354" y="57804"/>
            <a:ext cx="7370758" cy="207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Сети Жана Моне (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Jean Monnet Networks) </a:t>
            </a:r>
            <a:endParaRPr lang="en-US" sz="24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/>
              <a:t> проекты, стимулирующие создание и развитие консорциума </a:t>
            </a:r>
            <a:r>
              <a:rPr lang="ru-RU" sz="1400" dirty="0" smtClean="0"/>
              <a:t>международных </a:t>
            </a:r>
            <a:r>
              <a:rPr lang="ru-RU" sz="1400" dirty="0"/>
              <a:t>представителей (Вузы, Центры передовых знаний и исследований, ведомства, команды, индивидуальные эксперты и др.) в сфере изучения Европейского Союза. </a:t>
            </a:r>
            <a:endParaRPr lang="en-US" sz="14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/>
              <a:t>Поддержка </a:t>
            </a:r>
            <a:r>
              <a:rPr lang="ru-RU" sz="1400" dirty="0"/>
              <a:t>сетей Жана Моне предусматривает выделение грантов на расширение сотрудничества и продвижение результатов </a:t>
            </a:r>
            <a:r>
              <a:rPr lang="ru-RU" sz="1400" dirty="0" smtClean="0"/>
              <a:t>исследований </a:t>
            </a:r>
            <a:r>
              <a:rPr lang="ru-RU" sz="1400" dirty="0"/>
              <a:t>по тематике изучения Европейского Союза.</a:t>
            </a:r>
            <a:endParaRPr lang="ru-RU" sz="14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203604" y="6073551"/>
            <a:ext cx="86168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96850">
              <a:tabLst>
                <a:tab pos="358775" algn="l"/>
              </a:tabLst>
              <a:defRPr/>
            </a:pPr>
            <a:r>
              <a:rPr lang="ru-RU" sz="1400" b="1" dirty="0">
                <a:solidFill>
                  <a:srgbClr val="002060"/>
                </a:solidFill>
              </a:rPr>
              <a:t>Распространение европейских подходов к гарантиям качества высшего образования в странах-партнерах </a:t>
            </a:r>
            <a:r>
              <a:rPr lang="ru-RU" sz="1400" dirty="0">
                <a:solidFill>
                  <a:srgbClr val="002060"/>
                </a:solidFill>
              </a:rPr>
              <a:t>(БГЭУ, РИПО - Попок Наталия Всеволодовна 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6354" y="5741270"/>
            <a:ext cx="8242742" cy="31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Примеры действующих в Беларуси проектов данного типа</a:t>
            </a:r>
            <a:endParaRPr lang="ru-RU" sz="1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6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2052</TotalTime>
  <Words>1223</Words>
  <Application>Microsoft Office PowerPoint</Application>
  <PresentationFormat>Экран (4:3)</PresentationFormat>
  <Paragraphs>228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Tahoma</vt:lpstr>
      <vt:lpstr>Times New Roman</vt:lpstr>
      <vt:lpstr>Verdana</vt:lpstr>
      <vt:lpstr>Wingdings</vt:lpstr>
      <vt:lpstr>Тема Office</vt:lpstr>
      <vt:lpstr>Документ Microsoft Word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Rytov Aliaksandr V.</cp:lastModifiedBy>
  <cp:revision>125</cp:revision>
  <cp:lastPrinted>2016-10-31T21:31:24Z</cp:lastPrinted>
  <dcterms:created xsi:type="dcterms:W3CDTF">2015-10-18T08:19:13Z</dcterms:created>
  <dcterms:modified xsi:type="dcterms:W3CDTF">2017-10-31T09:12:54Z</dcterms:modified>
</cp:coreProperties>
</file>