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60" r:id="rId4"/>
    <p:sldId id="258" r:id="rId5"/>
    <p:sldId id="317" r:id="rId6"/>
    <p:sldId id="311" r:id="rId7"/>
    <p:sldId id="259" r:id="rId8"/>
    <p:sldId id="261" r:id="rId9"/>
    <p:sldId id="318" r:id="rId10"/>
    <p:sldId id="268" r:id="rId11"/>
    <p:sldId id="269" r:id="rId12"/>
    <p:sldId id="270" r:id="rId13"/>
    <p:sldId id="275" r:id="rId14"/>
    <p:sldId id="274" r:id="rId15"/>
    <p:sldId id="273" r:id="rId16"/>
    <p:sldId id="276" r:id="rId17"/>
    <p:sldId id="271" r:id="rId18"/>
    <p:sldId id="272" r:id="rId19"/>
    <p:sldId id="294" r:id="rId20"/>
    <p:sldId id="295" r:id="rId21"/>
    <p:sldId id="296" r:id="rId22"/>
    <p:sldId id="297" r:id="rId23"/>
    <p:sldId id="316" r:id="rId24"/>
    <p:sldId id="319" r:id="rId25"/>
    <p:sldId id="283" r:id="rId26"/>
    <p:sldId id="280" r:id="rId27"/>
    <p:sldId id="281" r:id="rId28"/>
    <p:sldId id="282" r:id="rId29"/>
    <p:sldId id="320" r:id="rId30"/>
    <p:sldId id="284" r:id="rId31"/>
    <p:sldId id="285" r:id="rId32"/>
    <p:sldId id="291" r:id="rId33"/>
    <p:sldId id="286" r:id="rId34"/>
    <p:sldId id="287" r:id="rId35"/>
    <p:sldId id="288" r:id="rId36"/>
    <p:sldId id="298" r:id="rId37"/>
    <p:sldId id="289" r:id="rId38"/>
    <p:sldId id="299" r:id="rId39"/>
    <p:sldId id="290" r:id="rId40"/>
    <p:sldId id="321" r:id="rId41"/>
    <p:sldId id="292" r:id="rId42"/>
    <p:sldId id="301" r:id="rId43"/>
    <p:sldId id="300" r:id="rId44"/>
    <p:sldId id="293" r:id="rId45"/>
    <p:sldId id="302" r:id="rId46"/>
    <p:sldId id="303" r:id="rId47"/>
    <p:sldId id="304" r:id="rId48"/>
    <p:sldId id="307" r:id="rId49"/>
    <p:sldId id="323" r:id="rId50"/>
    <p:sldId id="306" r:id="rId51"/>
    <p:sldId id="305" r:id="rId52"/>
    <p:sldId id="312" r:id="rId53"/>
    <p:sldId id="314" r:id="rId54"/>
    <p:sldId id="313" r:id="rId55"/>
    <p:sldId id="315" r:id="rId56"/>
    <p:sldId id="322" r:id="rId57"/>
    <p:sldId id="308" r:id="rId58"/>
    <p:sldId id="31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99"/>
    <a:srgbClr val="99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95B6-EA8E-484F-AD56-F0FD6CCD5CC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6609A-39AD-47FC-9444-9B348A995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609A-39AD-47FC-9444-9B348A995E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609A-39AD-47FC-9444-9B348A995E2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6325-0A49-4872-87B5-B58543197EEE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FDA79-CC91-4518-8ACC-F75A239F2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u.wikipedia.org/w/index.php?title=%D0%98%D0%BD%D1%82%D0%B5%D1%80%D0%B0%D0%BA%D1%82%D0%BE%D0%BC&amp;action=edit&amp;redlink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ChIP-seq" TargetMode="External"/><Relationship Id="rId2" Type="http://schemas.openxmlformats.org/officeDocument/2006/relationships/hyperlink" Target="https://ru.wikipedia.org/w/index.php?title=ChIP-chip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/index.php?title=CliP-seq&amp;action=edit&amp;redlink=1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Концепция здорового образа жизни с позиции молекулярно-биохимических исследований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Проф. А.А. Чиркин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ВГУ имени П.М. </a:t>
            </a:r>
            <a:r>
              <a:rPr lang="ru-RU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Машерова</a:t>
            </a: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27 мая 2022 года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Возрастная динамика биохимических показателей сыворотки крови населения Белорусского 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Поозерья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Белорусское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Поозерье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северовосточный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регион Беларуси, где проживают  в основном этнические белорусы. Эта территория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 была поражена последствиями катастрофы на ЧАЭС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Биохимическое обследование сыворотки крови  было проведено более, чем у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40 000 жителей Витебского региона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Зависимость концентрации общего холестерола от возраста и пола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557338"/>
            <a:ext cx="8353425" cy="5124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Зависимость концентрации холестерола ЛПВП от возраста и пола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8642350" cy="493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Классические системы </a:t>
            </a:r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биорегуляции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организма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Развитие организма, формирование его структуры и функций, реакции организма на экзогенные и эндогенные стимулы определяется: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нейро-эндокринной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системой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внутриклеточными сигнальными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путями через: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- регуляцию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экспрессии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генов; 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- регуляцию клеточного деления; 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- запрограммированную гибель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необратимо поврежденных клеток.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Здесь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гидрофобные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молекулы могут проникать в клетки, 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гидрофильные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молекулы действуют через рецепторы на клеточной мембране.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1571604" y="642918"/>
            <a:ext cx="6947730" cy="6057900"/>
            <a:chOff x="1701" y="1314"/>
            <a:chExt cx="9616" cy="9540"/>
          </a:xfrm>
        </p:grpSpPr>
        <p:sp>
          <p:nvSpPr>
            <p:cNvPr id="19522" name="Rectangle 66"/>
            <p:cNvSpPr>
              <a:spLocks noChangeArrowheads="1"/>
            </p:cNvSpPr>
            <p:nvPr/>
          </p:nvSpPr>
          <p:spPr bwMode="auto">
            <a:xfrm>
              <a:off x="4074" y="2574"/>
              <a:ext cx="3747" cy="126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r>
                <a:rPr lang="ru-RU" sz="1200" b="1" dirty="0">
                  <a:latin typeface="Arial" pitchFamily="34" charset="0"/>
                  <a:cs typeface="Arial" pitchFamily="34" charset="0"/>
                </a:rPr>
                <a:t>Центральная нервная система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endParaRPr lang="ru-RU" sz="1200" dirty="0"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ru-RU" sz="1200" dirty="0"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1200" b="1" dirty="0">
                  <a:latin typeface="Arial" pitchFamily="34" charset="0"/>
                  <a:cs typeface="Arial" pitchFamily="34" charset="0"/>
                </a:rPr>
                <a:t>Гипоталамус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2" name="Text Box 65"/>
            <p:cNvSpPr txBox="1">
              <a:spLocks noChangeArrowheads="1"/>
            </p:cNvSpPr>
            <p:nvPr/>
          </p:nvSpPr>
          <p:spPr bwMode="auto">
            <a:xfrm>
              <a:off x="4761" y="1314"/>
              <a:ext cx="288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latin typeface="Arial" pitchFamily="34" charset="0"/>
                  <a:cs typeface="Arial" pitchFamily="34" charset="0"/>
                </a:rPr>
                <a:t>Импульсы из внешней и внутренней среды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3" name="AutoShape 64"/>
            <p:cNvSpPr>
              <a:spLocks noChangeArrowheads="1"/>
            </p:cNvSpPr>
            <p:nvPr/>
          </p:nvSpPr>
          <p:spPr bwMode="auto">
            <a:xfrm>
              <a:off x="5949" y="1980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4" name="AutoShape 63"/>
            <p:cNvSpPr>
              <a:spLocks noChangeArrowheads="1"/>
            </p:cNvSpPr>
            <p:nvPr/>
          </p:nvSpPr>
          <p:spPr bwMode="auto">
            <a:xfrm>
              <a:off x="5481" y="293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5" name="AutoShape 62"/>
            <p:cNvSpPr>
              <a:spLocks noChangeArrowheads="1"/>
            </p:cNvSpPr>
            <p:nvPr/>
          </p:nvSpPr>
          <p:spPr bwMode="auto">
            <a:xfrm>
              <a:off x="6021" y="293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6" name="AutoShape 61"/>
            <p:cNvSpPr>
              <a:spLocks noChangeArrowheads="1"/>
            </p:cNvSpPr>
            <p:nvPr/>
          </p:nvSpPr>
          <p:spPr bwMode="auto">
            <a:xfrm>
              <a:off x="6561" y="293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7" name="AutoShape 60"/>
            <p:cNvSpPr>
              <a:spLocks noChangeArrowheads="1"/>
            </p:cNvSpPr>
            <p:nvPr/>
          </p:nvSpPr>
          <p:spPr bwMode="auto">
            <a:xfrm>
              <a:off x="5481" y="383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8" name="AutoShape 59"/>
            <p:cNvSpPr>
              <a:spLocks noChangeArrowheads="1"/>
            </p:cNvSpPr>
            <p:nvPr/>
          </p:nvSpPr>
          <p:spPr bwMode="auto">
            <a:xfrm>
              <a:off x="6021" y="383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9" name="AutoShape 58"/>
            <p:cNvSpPr>
              <a:spLocks noChangeArrowheads="1"/>
            </p:cNvSpPr>
            <p:nvPr/>
          </p:nvSpPr>
          <p:spPr bwMode="auto">
            <a:xfrm>
              <a:off x="6561" y="383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0" name="Text Box 57"/>
            <p:cNvSpPr txBox="1">
              <a:spLocks noChangeArrowheads="1"/>
            </p:cNvSpPr>
            <p:nvPr/>
          </p:nvSpPr>
          <p:spPr bwMode="auto">
            <a:xfrm>
              <a:off x="4761" y="4356"/>
              <a:ext cx="288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200" b="1" dirty="0">
                  <a:latin typeface="Arial" pitchFamily="34" charset="0"/>
                  <a:cs typeface="Arial" pitchFamily="34" charset="0"/>
                </a:rPr>
                <a:t>Гормоны гипоталамуса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algn="ctr" eaLnBrk="0" hangingPunct="0"/>
              <a:r>
                <a:rPr lang="ru-RU" sz="1200" b="1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1200" b="1" dirty="0" err="1">
                  <a:latin typeface="Arial" pitchFamily="34" charset="0"/>
                  <a:cs typeface="Arial" pitchFamily="34" charset="0"/>
                </a:rPr>
                <a:t>либерины</a:t>
              </a:r>
              <a:r>
                <a:rPr lang="ru-RU" sz="12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200" b="1" dirty="0" err="1">
                  <a:latin typeface="Arial" pitchFamily="34" charset="0"/>
                  <a:cs typeface="Arial" pitchFamily="34" charset="0"/>
                </a:rPr>
                <a:t>статины</a:t>
              </a:r>
              <a:r>
                <a:rPr lang="ru-RU" sz="1200" b="1" dirty="0">
                  <a:latin typeface="Arial" pitchFamily="34" charset="0"/>
                  <a:cs typeface="Arial" pitchFamily="34" charset="0"/>
                </a:rPr>
                <a:t>)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12" name="Rectangle 56"/>
            <p:cNvSpPr>
              <a:spLocks noChangeArrowheads="1"/>
            </p:cNvSpPr>
            <p:nvPr/>
          </p:nvSpPr>
          <p:spPr bwMode="auto">
            <a:xfrm>
              <a:off x="3321" y="5454"/>
              <a:ext cx="4860" cy="5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ru-RU" sz="1200" b="1" dirty="0">
                  <a:latin typeface="Arial" pitchFamily="34" charset="0"/>
                  <a:cs typeface="Arial" pitchFamily="34" charset="0"/>
                </a:rPr>
                <a:t>Передняя доля гипофиза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dirty="0"/>
            </a:p>
          </p:txBody>
        </p:sp>
        <p:sp>
          <p:nvSpPr>
            <p:cNvPr id="45084" name="AutoShape 55"/>
            <p:cNvSpPr>
              <a:spLocks noChangeArrowheads="1"/>
            </p:cNvSpPr>
            <p:nvPr/>
          </p:nvSpPr>
          <p:spPr bwMode="auto">
            <a:xfrm rot="3900000">
              <a:off x="4143" y="4666"/>
              <a:ext cx="180" cy="1106"/>
            </a:xfrm>
            <a:prstGeom prst="downArrow">
              <a:avLst>
                <a:gd name="adj1" fmla="val 50000"/>
                <a:gd name="adj2" fmla="val 153611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5" name="AutoShape 54"/>
            <p:cNvSpPr>
              <a:spLocks noChangeArrowheads="1"/>
            </p:cNvSpPr>
            <p:nvPr/>
          </p:nvSpPr>
          <p:spPr bwMode="auto">
            <a:xfrm rot="3600000">
              <a:off x="4789" y="4886"/>
              <a:ext cx="180" cy="595"/>
            </a:xfrm>
            <a:prstGeom prst="downArrow">
              <a:avLst>
                <a:gd name="adj1" fmla="val 50000"/>
                <a:gd name="adj2" fmla="val 82639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6" name="AutoShape 53"/>
            <p:cNvSpPr>
              <a:spLocks noChangeArrowheads="1"/>
            </p:cNvSpPr>
            <p:nvPr/>
          </p:nvSpPr>
          <p:spPr bwMode="auto">
            <a:xfrm>
              <a:off x="5301" y="4968"/>
              <a:ext cx="180" cy="482"/>
            </a:xfrm>
            <a:prstGeom prst="downArrow">
              <a:avLst>
                <a:gd name="adj1" fmla="val 50000"/>
                <a:gd name="adj2" fmla="val 66944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7" name="AutoShape 52"/>
            <p:cNvSpPr>
              <a:spLocks noChangeArrowheads="1"/>
            </p:cNvSpPr>
            <p:nvPr/>
          </p:nvSpPr>
          <p:spPr bwMode="auto">
            <a:xfrm>
              <a:off x="6075" y="4968"/>
              <a:ext cx="180" cy="482"/>
            </a:xfrm>
            <a:prstGeom prst="downArrow">
              <a:avLst>
                <a:gd name="adj1" fmla="val 50000"/>
                <a:gd name="adj2" fmla="val 66944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8" name="AutoShape 51"/>
            <p:cNvSpPr>
              <a:spLocks noChangeArrowheads="1"/>
            </p:cNvSpPr>
            <p:nvPr/>
          </p:nvSpPr>
          <p:spPr bwMode="auto">
            <a:xfrm rot="-1800000">
              <a:off x="6561" y="4950"/>
              <a:ext cx="180" cy="482"/>
            </a:xfrm>
            <a:prstGeom prst="downArrow">
              <a:avLst>
                <a:gd name="adj1" fmla="val 50000"/>
                <a:gd name="adj2" fmla="val 66944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9" name="AutoShape 50"/>
            <p:cNvSpPr>
              <a:spLocks noChangeArrowheads="1"/>
            </p:cNvSpPr>
            <p:nvPr/>
          </p:nvSpPr>
          <p:spPr bwMode="auto">
            <a:xfrm rot="-2700000">
              <a:off x="7101" y="4968"/>
              <a:ext cx="180" cy="482"/>
            </a:xfrm>
            <a:prstGeom prst="downArrow">
              <a:avLst>
                <a:gd name="adj1" fmla="val 50000"/>
                <a:gd name="adj2" fmla="val 66944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0" name="AutoShape 49"/>
            <p:cNvSpPr>
              <a:spLocks noChangeArrowheads="1"/>
            </p:cNvSpPr>
            <p:nvPr/>
          </p:nvSpPr>
          <p:spPr bwMode="auto">
            <a:xfrm rot="2700000">
              <a:off x="2961" y="599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1" name="AutoShape 48"/>
            <p:cNvSpPr>
              <a:spLocks noChangeArrowheads="1"/>
            </p:cNvSpPr>
            <p:nvPr/>
          </p:nvSpPr>
          <p:spPr bwMode="auto">
            <a:xfrm>
              <a:off x="4041" y="599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2" name="AutoShape 47"/>
            <p:cNvSpPr>
              <a:spLocks noChangeArrowheads="1"/>
            </p:cNvSpPr>
            <p:nvPr/>
          </p:nvSpPr>
          <p:spPr bwMode="auto">
            <a:xfrm>
              <a:off x="5016" y="599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3" name="AutoShape 46"/>
            <p:cNvSpPr>
              <a:spLocks noChangeArrowheads="1"/>
            </p:cNvSpPr>
            <p:nvPr/>
          </p:nvSpPr>
          <p:spPr bwMode="auto">
            <a:xfrm>
              <a:off x="5841" y="599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4" name="AutoShape 45"/>
            <p:cNvSpPr>
              <a:spLocks noChangeArrowheads="1"/>
            </p:cNvSpPr>
            <p:nvPr/>
          </p:nvSpPr>
          <p:spPr bwMode="auto">
            <a:xfrm rot="-1800000">
              <a:off x="7101" y="599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5" name="AutoShape 44"/>
            <p:cNvSpPr>
              <a:spLocks noChangeArrowheads="1"/>
            </p:cNvSpPr>
            <p:nvPr/>
          </p:nvSpPr>
          <p:spPr bwMode="auto">
            <a:xfrm rot="-2400000">
              <a:off x="8001" y="599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6" name="Text Box 43"/>
            <p:cNvSpPr txBox="1">
              <a:spLocks noChangeArrowheads="1"/>
            </p:cNvSpPr>
            <p:nvPr/>
          </p:nvSpPr>
          <p:spPr bwMode="auto">
            <a:xfrm>
              <a:off x="1776" y="6534"/>
              <a:ext cx="1365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000" b="1" dirty="0">
                  <a:latin typeface="Arial" pitchFamily="34" charset="0"/>
                  <a:cs typeface="Arial" pitchFamily="34" charset="0"/>
                </a:rPr>
                <a:t>Кортикотропин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97" name="Text Box 42"/>
            <p:cNvSpPr txBox="1">
              <a:spLocks noChangeArrowheads="1"/>
            </p:cNvSpPr>
            <p:nvPr/>
          </p:nvSpPr>
          <p:spPr bwMode="auto">
            <a:xfrm>
              <a:off x="3291" y="6534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 b="1" dirty="0" err="1">
                  <a:latin typeface="Arial" pitchFamily="34" charset="0"/>
                  <a:cs typeface="Arial" pitchFamily="34" charset="0"/>
                </a:rPr>
                <a:t>Тиротропин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98" name="Text Box 41"/>
            <p:cNvSpPr txBox="1">
              <a:spLocks noChangeArrowheads="1"/>
            </p:cNvSpPr>
            <p:nvPr/>
          </p:nvSpPr>
          <p:spPr bwMode="auto">
            <a:xfrm>
              <a:off x="4836" y="6564"/>
              <a:ext cx="57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 b="1" dirty="0">
                  <a:latin typeface="Arial" pitchFamily="34" charset="0"/>
                  <a:cs typeface="Arial" pitchFamily="34" charset="0"/>
                </a:rPr>
                <a:t>ФСГ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99" name="Text Box 40"/>
            <p:cNvSpPr txBox="1">
              <a:spLocks noChangeArrowheads="1"/>
            </p:cNvSpPr>
            <p:nvPr/>
          </p:nvSpPr>
          <p:spPr bwMode="auto">
            <a:xfrm>
              <a:off x="5691" y="6564"/>
              <a:ext cx="495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 b="1" dirty="0">
                  <a:latin typeface="Arial" pitchFamily="34" charset="0"/>
                  <a:cs typeface="Arial" pitchFamily="34" charset="0"/>
                </a:rPr>
                <a:t>ЛГ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00" name="Text Box 39"/>
            <p:cNvSpPr txBox="1">
              <a:spLocks noChangeArrowheads="1"/>
            </p:cNvSpPr>
            <p:nvPr/>
          </p:nvSpPr>
          <p:spPr bwMode="auto">
            <a:xfrm>
              <a:off x="6356" y="6534"/>
              <a:ext cx="129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000" b="1" dirty="0" err="1">
                  <a:latin typeface="Arial" pitchFamily="34" charset="0"/>
                  <a:cs typeface="Arial" pitchFamily="34" charset="0"/>
                </a:rPr>
                <a:t>Соматотропин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01" name="Text Box 38"/>
            <p:cNvSpPr txBox="1">
              <a:spLocks noChangeArrowheads="1"/>
            </p:cNvSpPr>
            <p:nvPr/>
          </p:nvSpPr>
          <p:spPr bwMode="auto">
            <a:xfrm>
              <a:off x="7828" y="6552"/>
              <a:ext cx="1113" cy="3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000" b="1" dirty="0">
                  <a:latin typeface="Arial" pitchFamily="34" charset="0"/>
                  <a:cs typeface="Arial" pitchFamily="34" charset="0"/>
                </a:rPr>
                <a:t>Пролактин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1737" y="7434"/>
              <a:ext cx="1404" cy="54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000">
                  <a:cs typeface="Times New Roman" pitchFamily="18" charset="0"/>
                </a:rPr>
                <a:t>Кора</a:t>
              </a:r>
              <a:endParaRPr lang="ru-RU" sz="600"/>
            </a:p>
            <a:p>
              <a:pPr algn="ctr" eaLnBrk="0" hangingPunct="0">
                <a:defRPr/>
              </a:pPr>
              <a:r>
                <a:rPr lang="ru-RU" sz="1000">
                  <a:cs typeface="Times New Roman" pitchFamily="18" charset="0"/>
                </a:rPr>
                <a:t>надпочечников</a:t>
              </a:r>
              <a:endParaRPr lang="ru-RU"/>
            </a:p>
          </p:txBody>
        </p:sp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3201" y="7434"/>
              <a:ext cx="1404" cy="54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000">
                  <a:cs typeface="Times New Roman" pitchFamily="18" charset="0"/>
                </a:rPr>
                <a:t>Щитовидная</a:t>
              </a:r>
              <a:endParaRPr lang="ru-RU" sz="600"/>
            </a:p>
            <a:p>
              <a:pPr algn="ctr" eaLnBrk="0" hangingPunct="0">
                <a:defRPr/>
              </a:pPr>
              <a:r>
                <a:rPr lang="ru-RU" sz="1000">
                  <a:cs typeface="Times New Roman" pitchFamily="18" charset="0"/>
                </a:rPr>
                <a:t>железа</a:t>
              </a:r>
              <a:endParaRPr lang="ru-RU"/>
            </a:p>
          </p:txBody>
        </p:sp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4761" y="7434"/>
              <a:ext cx="1800" cy="54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000">
                  <a:cs typeface="Times New Roman" pitchFamily="18" charset="0"/>
                </a:rPr>
                <a:t>Яичники/семенники</a:t>
              </a:r>
              <a:endParaRPr lang="ru-RU"/>
            </a:p>
          </p:txBody>
        </p:sp>
        <p:sp>
          <p:nvSpPr>
            <p:cNvPr id="45111" name="AutoShape 34"/>
            <p:cNvSpPr>
              <a:spLocks noChangeArrowheads="1"/>
            </p:cNvSpPr>
            <p:nvPr/>
          </p:nvSpPr>
          <p:spPr bwMode="auto">
            <a:xfrm>
              <a:off x="2331" y="689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12" name="AutoShape 33"/>
            <p:cNvSpPr>
              <a:spLocks noChangeArrowheads="1"/>
            </p:cNvSpPr>
            <p:nvPr/>
          </p:nvSpPr>
          <p:spPr bwMode="auto">
            <a:xfrm>
              <a:off x="3936" y="6879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13" name="AutoShape 32"/>
            <p:cNvSpPr>
              <a:spLocks noChangeArrowheads="1"/>
            </p:cNvSpPr>
            <p:nvPr/>
          </p:nvSpPr>
          <p:spPr bwMode="auto">
            <a:xfrm>
              <a:off x="5008" y="6849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14" name="AutoShape 31"/>
            <p:cNvSpPr>
              <a:spLocks noChangeArrowheads="1"/>
            </p:cNvSpPr>
            <p:nvPr/>
          </p:nvSpPr>
          <p:spPr bwMode="auto">
            <a:xfrm>
              <a:off x="5826" y="6849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15" name="AutoShape 30"/>
            <p:cNvSpPr>
              <a:spLocks noChangeArrowheads="1"/>
            </p:cNvSpPr>
            <p:nvPr/>
          </p:nvSpPr>
          <p:spPr bwMode="auto">
            <a:xfrm>
              <a:off x="2301" y="797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16" name="AutoShape 29"/>
            <p:cNvSpPr>
              <a:spLocks noChangeArrowheads="1"/>
            </p:cNvSpPr>
            <p:nvPr/>
          </p:nvSpPr>
          <p:spPr bwMode="auto">
            <a:xfrm>
              <a:off x="3666" y="797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17" name="AutoShape 28"/>
            <p:cNvSpPr>
              <a:spLocks noChangeArrowheads="1"/>
            </p:cNvSpPr>
            <p:nvPr/>
          </p:nvSpPr>
          <p:spPr bwMode="auto">
            <a:xfrm>
              <a:off x="5001" y="797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18" name="AutoShape 27"/>
            <p:cNvSpPr>
              <a:spLocks noChangeArrowheads="1"/>
            </p:cNvSpPr>
            <p:nvPr/>
          </p:nvSpPr>
          <p:spPr bwMode="auto">
            <a:xfrm>
              <a:off x="5871" y="797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19" name="Text Box 26"/>
            <p:cNvSpPr txBox="1">
              <a:spLocks noChangeArrowheads="1"/>
            </p:cNvSpPr>
            <p:nvPr/>
          </p:nvSpPr>
          <p:spPr bwMode="auto">
            <a:xfrm>
              <a:off x="2961" y="8514"/>
              <a:ext cx="1620" cy="7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 b="1" dirty="0">
                  <a:latin typeface="Arial" pitchFamily="34" charset="0"/>
                  <a:cs typeface="Arial" pitchFamily="34" charset="0"/>
                </a:rPr>
                <a:t>Тироксин (Т</a:t>
              </a:r>
              <a:r>
                <a:rPr lang="ru-RU" sz="1000" b="1" baseline="-30000" dirty="0"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1000" b="1" dirty="0">
                  <a:latin typeface="Arial" pitchFamily="34" charset="0"/>
                  <a:cs typeface="Arial" pitchFamily="34" charset="0"/>
                </a:rPr>
                <a:t>),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algn="ctr" eaLnBrk="0" hangingPunct="0"/>
              <a:r>
                <a:rPr lang="ru-RU" sz="1000" b="1" dirty="0" err="1">
                  <a:latin typeface="Arial" pitchFamily="34" charset="0"/>
                  <a:cs typeface="Arial" pitchFamily="34" charset="0"/>
                </a:rPr>
                <a:t>трийодтиронин</a:t>
              </a:r>
              <a:r>
                <a:rPr lang="ru-RU" sz="1000" b="1" dirty="0">
                  <a:latin typeface="Arial" pitchFamily="34" charset="0"/>
                  <a:cs typeface="Arial" pitchFamily="34" charset="0"/>
                </a:rPr>
                <a:t> (Т</a:t>
              </a:r>
              <a:r>
                <a:rPr lang="ru-RU" sz="1000" b="1" baseline="-30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1000" b="1" dirty="0">
                  <a:latin typeface="Arial" pitchFamily="34" charset="0"/>
                  <a:cs typeface="Arial" pitchFamily="34" charset="0"/>
                </a:rPr>
                <a:t>)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20" name="Text Box 25"/>
            <p:cNvSpPr txBox="1">
              <a:spLocks noChangeArrowheads="1"/>
            </p:cNvSpPr>
            <p:nvPr/>
          </p:nvSpPr>
          <p:spPr bwMode="auto">
            <a:xfrm>
              <a:off x="4566" y="8544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000" b="1" dirty="0">
                  <a:latin typeface="Arial" pitchFamily="34" charset="0"/>
                  <a:cs typeface="Arial" pitchFamily="34" charset="0"/>
                </a:rPr>
                <a:t>Прогестерон,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ru-RU" sz="1000" b="1" dirty="0" err="1">
                  <a:latin typeface="Arial" pitchFamily="34" charset="0"/>
                  <a:cs typeface="Arial" pitchFamily="34" charset="0"/>
                </a:rPr>
                <a:t>эстрадиол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21" name="Text Box 24"/>
            <p:cNvSpPr txBox="1">
              <a:spLocks noChangeArrowheads="1"/>
            </p:cNvSpPr>
            <p:nvPr/>
          </p:nvSpPr>
          <p:spPr bwMode="auto">
            <a:xfrm>
              <a:off x="5766" y="8604"/>
              <a:ext cx="12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000" b="1" dirty="0">
                  <a:latin typeface="Arial" pitchFamily="34" charset="0"/>
                  <a:cs typeface="Arial" pitchFamily="34" charset="0"/>
                </a:rPr>
                <a:t>Тестостерон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1701" y="9774"/>
              <a:ext cx="1404" cy="36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/>
            <a:lstStyle/>
            <a:p>
              <a:pPr>
                <a:defRPr/>
              </a:pPr>
              <a:r>
                <a:rPr lang="ru-RU" sz="1000" dirty="0">
                  <a:cs typeface="Times New Roman" pitchFamily="18" charset="0"/>
                </a:rPr>
                <a:t>Многие ткани</a:t>
              </a:r>
              <a:endParaRPr lang="ru-RU" dirty="0"/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3201" y="9774"/>
              <a:ext cx="1080" cy="54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000">
                  <a:cs typeface="Times New Roman" pitchFamily="18" charset="0"/>
                </a:rPr>
                <a:t>Мышцы,</a:t>
              </a:r>
              <a:endParaRPr lang="ru-RU" sz="600"/>
            </a:p>
            <a:p>
              <a:pPr algn="ctr" eaLnBrk="0" hangingPunct="0">
                <a:defRPr/>
              </a:pPr>
              <a:r>
                <a:rPr lang="ru-RU" sz="1000">
                  <a:cs typeface="Times New Roman" pitchFamily="18" charset="0"/>
                </a:rPr>
                <a:t>печень</a:t>
              </a:r>
              <a:endParaRPr lang="ru-RU"/>
            </a:p>
          </p:txBody>
        </p:sp>
        <p:sp>
          <p:nvSpPr>
            <p:cNvPr id="45128" name="AutoShape 19"/>
            <p:cNvSpPr>
              <a:spLocks noChangeAspect="1" noChangeArrowheads="1"/>
            </p:cNvSpPr>
            <p:nvPr/>
          </p:nvSpPr>
          <p:spPr bwMode="auto">
            <a:xfrm>
              <a:off x="7101" y="7074"/>
              <a:ext cx="204" cy="2540"/>
            </a:xfrm>
            <a:prstGeom prst="downArrow">
              <a:avLst>
                <a:gd name="adj1" fmla="val 50000"/>
                <a:gd name="adj2" fmla="val 311275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29" name="AutoShape 18"/>
            <p:cNvSpPr>
              <a:spLocks noChangeAspect="1" noChangeArrowheads="1"/>
            </p:cNvSpPr>
            <p:nvPr/>
          </p:nvSpPr>
          <p:spPr bwMode="auto">
            <a:xfrm>
              <a:off x="8128" y="7074"/>
              <a:ext cx="204" cy="2540"/>
            </a:xfrm>
            <a:prstGeom prst="downArrow">
              <a:avLst>
                <a:gd name="adj1" fmla="val 50000"/>
                <a:gd name="adj2" fmla="val 311275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0" name="AutoShape 17"/>
            <p:cNvSpPr>
              <a:spLocks noChangeArrowheads="1"/>
            </p:cNvSpPr>
            <p:nvPr/>
          </p:nvSpPr>
          <p:spPr bwMode="auto">
            <a:xfrm>
              <a:off x="2241" y="923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1" name="AutoShape 16"/>
            <p:cNvSpPr>
              <a:spLocks noChangeArrowheads="1"/>
            </p:cNvSpPr>
            <p:nvPr/>
          </p:nvSpPr>
          <p:spPr bwMode="auto">
            <a:xfrm>
              <a:off x="3606" y="923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2" name="AutoShape 15"/>
            <p:cNvSpPr>
              <a:spLocks noChangeArrowheads="1"/>
            </p:cNvSpPr>
            <p:nvPr/>
          </p:nvSpPr>
          <p:spPr bwMode="auto">
            <a:xfrm>
              <a:off x="5001" y="905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3" name="AutoShape 14"/>
            <p:cNvSpPr>
              <a:spLocks noChangeArrowheads="1"/>
            </p:cNvSpPr>
            <p:nvPr/>
          </p:nvSpPr>
          <p:spPr bwMode="auto">
            <a:xfrm>
              <a:off x="5976" y="905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6701" y="9774"/>
              <a:ext cx="1080" cy="54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000">
                  <a:cs typeface="Times New Roman" pitchFamily="18" charset="0"/>
                </a:rPr>
                <a:t>Печень,</a:t>
              </a:r>
              <a:endParaRPr lang="ru-RU" sz="600"/>
            </a:p>
            <a:p>
              <a:pPr algn="ctr" eaLnBrk="0" hangingPunct="0">
                <a:defRPr/>
              </a:pPr>
              <a:r>
                <a:rPr lang="ru-RU" sz="1000">
                  <a:cs typeface="Times New Roman" pitchFamily="18" charset="0"/>
                </a:rPr>
                <a:t>кости</a:t>
              </a:r>
              <a:endParaRPr lang="ru-RU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7923" y="9774"/>
              <a:ext cx="1080" cy="54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000">
                  <a:cs typeface="Times New Roman" pitchFamily="18" charset="0"/>
                </a:rPr>
                <a:t>Молочные железы</a:t>
              </a:r>
              <a:endParaRPr lang="ru-RU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8298" y="5454"/>
              <a:ext cx="2639" cy="5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/>
            <a:lstStyle/>
            <a:p>
              <a:pPr>
                <a:defRPr/>
              </a:pPr>
              <a:r>
                <a:rPr lang="ru-RU" sz="1200" dirty="0">
                  <a:cs typeface="Times New Roman" pitchFamily="18" charset="0"/>
                </a:rPr>
                <a:t>   </a:t>
              </a:r>
              <a:r>
                <a:rPr lang="ru-RU" sz="1200" b="1" dirty="0">
                  <a:latin typeface="Arial" pitchFamily="34" charset="0"/>
                  <a:cs typeface="Arial" pitchFamily="34" charset="0"/>
                </a:rPr>
                <a:t>Задняя доля гипофиза</a:t>
              </a:r>
              <a:endParaRPr lang="ru-RU" sz="600" b="1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dirty="0"/>
            </a:p>
          </p:txBody>
        </p:sp>
        <p:sp>
          <p:nvSpPr>
            <p:cNvPr id="45143" name="Line 10"/>
            <p:cNvSpPr>
              <a:spLocks noChangeShapeType="1"/>
            </p:cNvSpPr>
            <p:nvPr/>
          </p:nvSpPr>
          <p:spPr bwMode="auto">
            <a:xfrm>
              <a:off x="7101" y="3834"/>
              <a:ext cx="2880" cy="1620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44" name="Line 9"/>
            <p:cNvSpPr>
              <a:spLocks noChangeShapeType="1"/>
            </p:cNvSpPr>
            <p:nvPr/>
          </p:nvSpPr>
          <p:spPr bwMode="auto">
            <a:xfrm>
              <a:off x="6921" y="3834"/>
              <a:ext cx="2160" cy="1620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45" name="AutoShape 8"/>
            <p:cNvSpPr>
              <a:spLocks noChangeArrowheads="1"/>
            </p:cNvSpPr>
            <p:nvPr/>
          </p:nvSpPr>
          <p:spPr bwMode="auto">
            <a:xfrm>
              <a:off x="9261" y="599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46" name="AutoShape 7"/>
            <p:cNvSpPr>
              <a:spLocks noChangeArrowheads="1"/>
            </p:cNvSpPr>
            <p:nvPr/>
          </p:nvSpPr>
          <p:spPr bwMode="auto">
            <a:xfrm>
              <a:off x="10357" y="5994"/>
              <a:ext cx="180" cy="540"/>
            </a:xfrm>
            <a:prstGeom prst="downArrow">
              <a:avLst>
                <a:gd name="adj1" fmla="val 50000"/>
                <a:gd name="adj2" fmla="val 75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47" name="Text Box 6"/>
            <p:cNvSpPr txBox="1">
              <a:spLocks noChangeArrowheads="1"/>
            </p:cNvSpPr>
            <p:nvPr/>
          </p:nvSpPr>
          <p:spPr bwMode="auto">
            <a:xfrm>
              <a:off x="8901" y="6534"/>
              <a:ext cx="1080" cy="3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000" b="1" dirty="0">
                  <a:latin typeface="Arial" pitchFamily="34" charset="0"/>
                  <a:cs typeface="Arial" pitchFamily="34" charset="0"/>
                </a:rPr>
                <a:t>Окситоцин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48" name="Text Box 5"/>
            <p:cNvSpPr txBox="1">
              <a:spLocks noChangeArrowheads="1"/>
            </p:cNvSpPr>
            <p:nvPr/>
          </p:nvSpPr>
          <p:spPr bwMode="auto">
            <a:xfrm>
              <a:off x="10006" y="6489"/>
              <a:ext cx="1311" cy="4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000" b="1" dirty="0">
                  <a:latin typeface="Arial" pitchFamily="34" charset="0"/>
                  <a:cs typeface="Arial" pitchFamily="34" charset="0"/>
                </a:rPr>
                <a:t>Вазопрессин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49" name="AutoShape 4"/>
            <p:cNvSpPr>
              <a:spLocks noChangeAspect="1" noChangeArrowheads="1"/>
            </p:cNvSpPr>
            <p:nvPr/>
          </p:nvSpPr>
          <p:spPr bwMode="auto">
            <a:xfrm>
              <a:off x="9373" y="7074"/>
              <a:ext cx="204" cy="2540"/>
            </a:xfrm>
            <a:prstGeom prst="downArrow">
              <a:avLst>
                <a:gd name="adj1" fmla="val 50000"/>
                <a:gd name="adj2" fmla="val 311275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50" name="AutoShape 3"/>
            <p:cNvSpPr>
              <a:spLocks noChangeAspect="1" noChangeArrowheads="1"/>
            </p:cNvSpPr>
            <p:nvPr/>
          </p:nvSpPr>
          <p:spPr bwMode="auto">
            <a:xfrm>
              <a:off x="10479" y="7074"/>
              <a:ext cx="204" cy="2540"/>
            </a:xfrm>
            <a:prstGeom prst="downArrow">
              <a:avLst>
                <a:gd name="adj1" fmla="val 50000"/>
                <a:gd name="adj2" fmla="val 311275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88A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" name="Rectangle 2"/>
            <p:cNvSpPr>
              <a:spLocks noChangeArrowheads="1"/>
            </p:cNvSpPr>
            <p:nvPr/>
          </p:nvSpPr>
          <p:spPr bwMode="auto">
            <a:xfrm>
              <a:off x="9081" y="9774"/>
              <a:ext cx="1080" cy="108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000">
                  <a:cs typeface="Times New Roman" pitchFamily="18" charset="0"/>
                </a:rPr>
                <a:t>Гладкие мышцы,</a:t>
              </a:r>
              <a:endParaRPr lang="ru-RU" sz="600"/>
            </a:p>
            <a:p>
              <a:pPr algn="ctr" eaLnBrk="0" hangingPunct="0">
                <a:defRPr/>
              </a:pPr>
              <a:r>
                <a:rPr lang="ru-RU" sz="1000">
                  <a:cs typeface="Times New Roman" pitchFamily="18" charset="0"/>
                </a:rPr>
                <a:t>молочные железы</a:t>
              </a:r>
              <a:endParaRPr lang="ru-RU"/>
            </a:p>
          </p:txBody>
        </p:sp>
      </p:grp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7643834" y="5929330"/>
            <a:ext cx="928694" cy="500066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>
              <a:defRPr/>
            </a:pPr>
            <a:endParaRPr lang="ru-RU" sz="1000" dirty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000" dirty="0" err="1">
                <a:cs typeface="Times New Roman" pitchFamily="18" charset="0"/>
              </a:rPr>
              <a:t>Артериолы</a:t>
            </a:r>
            <a:r>
              <a:rPr lang="ru-RU" sz="1000" dirty="0">
                <a:cs typeface="Times New Roman" pitchFamily="18" charset="0"/>
              </a:rPr>
              <a:t>,</a:t>
            </a:r>
            <a:endParaRPr lang="ru-RU" sz="600" dirty="0"/>
          </a:p>
          <a:p>
            <a:pPr algn="ctr" eaLnBrk="0" hangingPunct="0">
              <a:defRPr/>
            </a:pPr>
            <a:r>
              <a:rPr lang="ru-RU" sz="1000" dirty="0">
                <a:cs typeface="Times New Roman" pitchFamily="18" charset="0"/>
              </a:rPr>
              <a:t>почки</a:t>
            </a:r>
            <a:endParaRPr lang="ru-RU" dirty="0"/>
          </a:p>
        </p:txBody>
      </p:sp>
      <p:sp>
        <p:nvSpPr>
          <p:cNvPr id="45062" name="Text Box 69"/>
          <p:cNvSpPr txBox="1">
            <a:spLocks noChangeArrowheads="1"/>
          </p:cNvSpPr>
          <p:nvPr/>
        </p:nvSpPr>
        <p:spPr bwMode="auto">
          <a:xfrm>
            <a:off x="1428728" y="5146675"/>
            <a:ext cx="1071571" cy="571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Кортизол,</a:t>
            </a:r>
            <a:endParaRPr lang="ru-RU" sz="600" b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1000" b="1" dirty="0" err="1">
                <a:latin typeface="Arial" pitchFamily="34" charset="0"/>
                <a:cs typeface="Arial" pitchFamily="34" charset="0"/>
              </a:rPr>
              <a:t>кортикостерон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,</a:t>
            </a:r>
            <a:endParaRPr lang="ru-RU" sz="600" b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1000" b="1" dirty="0">
                <a:latin typeface="Arial" pitchFamily="34" charset="0"/>
                <a:cs typeface="Arial" pitchFamily="34" charset="0"/>
              </a:rPr>
              <a:t>альдостерон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3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4" name="Rectangle 9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3643306" y="5929330"/>
            <a:ext cx="1285884" cy="3429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algn="ctr">
              <a:defRPr/>
            </a:pPr>
            <a:r>
              <a:rPr lang="ru-RU" sz="1000">
                <a:cs typeface="Times New Roman" pitchFamily="18" charset="0"/>
              </a:rPr>
              <a:t>Репродуктивные органы</a:t>
            </a:r>
            <a:endParaRPr lang="ru-RU"/>
          </a:p>
        </p:txBody>
      </p:sp>
      <p:sp>
        <p:nvSpPr>
          <p:cNvPr id="4506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b/Signal_transduction_pathways.png/1024px-Signal_transduction_pathwa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28604"/>
            <a:ext cx="84194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Фенотип, биохимия и ЗОЖ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126055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Фенотип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— совокупность внешних и внутренних признаков организма, приобретённых в результате онтогенеза (индивидуального развития)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Генотип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ДНК, гены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 + 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внешняя среда + случайные изменения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фенотип (белки)</a:t>
            </a:r>
          </a:p>
          <a:p>
            <a:r>
              <a:rPr lang="ru-RU" sz="2800" b="1" u="sng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Методами биохимии</a:t>
            </a:r>
            <a:r>
              <a:rPr lang="ru-RU" sz="28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до недавнего времени оценивались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показатели фенотипа</a:t>
            </a:r>
            <a:r>
              <a:rPr lang="ru-RU" sz="28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здорового или больного человека.</a:t>
            </a:r>
          </a:p>
          <a:p>
            <a:r>
              <a:rPr lang="ru-RU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Более 70% смертей человека связано с нарушениями транспорта липидов в крови.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Поэтому определение транспорта липидов – важнейший способ оценки ЗОЖ человека.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Зависимость содержания триацилглицеролов от возраста и пола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73238"/>
            <a:ext cx="8424863" cy="4913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Зависимость индекса </a:t>
            </a:r>
            <a:r>
              <a:rPr lang="ru-RU" sz="4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атерогенности</a:t>
            </a: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от возраста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8496300" cy="521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Пубертатный период жизни, спорт и ЗОЖ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4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Пубертат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включает процессы: увеличение длины и массы тела, структурные и молекулярные процессы полового созревания.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Индивидуальный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анализ метаболитов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проводился в течение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десятилетия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для выявления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биомаркеров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состояний здоровья и болезней, включая рутинные биохимические тесты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процессе полового созревания (пубертатного периода) происходит </a:t>
            </a:r>
            <a:r>
              <a:rPr lang="ru-RU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закономерное изменение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биохимических показателей (маркеров здоровья):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сыворотке крови уровней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креатинина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общего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холестерола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холестерола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липопротеинов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высокой плотности,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триглицеридов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мочевой кислоты, мочевины, билирубина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а также </a:t>
            </a:r>
          </a:p>
          <a:p>
            <a:r>
              <a:rPr lang="ru-RU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снижение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активности щелочной фосфатазы, </a:t>
            </a:r>
            <a:r>
              <a:rPr lang="ru-RU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лактатдегидрогеназы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аспартат-аминотрансферазы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и уровня кальция (после прекращения роста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Введение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Здоровый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 жизни (ЗОЖ) — образ жизни человека,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помогающий сохранить здоровье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снизить риск неинфекционных заболеваний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которые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дают 70% преждевременной смерти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путём контроля над 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поведенческими факторами риска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Здоровый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образ жизни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подразумевает:</a:t>
            </a:r>
          </a:p>
          <a:p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отказ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табака и употребления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алкоголя; </a:t>
            </a:r>
          </a:p>
          <a:p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рациональное питание; </a:t>
            </a:r>
          </a:p>
          <a:p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физическую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активность (физкультура, спорт, туризм и др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.); </a:t>
            </a:r>
          </a:p>
          <a:p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укрепление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психического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здоровья;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другие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меры по укреплению здоровья. </a:t>
            </a:r>
            <a:endParaRPr lang="ru-RU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Нами установлены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поддерживаемые на постоянном уровне биохимические показатели в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периоде 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пубертата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Показатели, которые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изменяются у обследованных подростков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независимо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возраста и пола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(индекс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атерогенности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ХС ЛПНП, альфа-амилаза, железо и коэффициент Глюкоза/ХС ЛПВП);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Показатели,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которых не изменяются у подростков </a:t>
            </a:r>
            <a:r>
              <a:rPr lang="ru-RU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мужского пола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(глюкоза, альбумин, коэффициент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АсАТ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АлАТ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Показатели,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которых не изменяются у подростков </a:t>
            </a:r>
            <a:r>
              <a:rPr lang="ru-RU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женского пола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(мочевина,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креатинин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общий белок, альбумин, ХС ЛПВП,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триглицериды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ХС ЛПНП,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АлАТ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КФК, кальций, ОЖСС, калий, коэффициенты КФК/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АсАТ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Глю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/ХС ЛПНП);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Нами установлены поддерживаемые на постоянном уровне биохимические показатели в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периоде 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пубертата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спорт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Показатели, которые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 изменяются у обследованных </a:t>
            </a:r>
            <a:r>
              <a:rPr lang="ru-RU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подростков-спортсменов независимо от возраста и пола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индекс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атерогенности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общий белок, ХС ЛПВП, коэффициенты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Глюкоза/ХС ЛПВП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КФК/ЩФ);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показатели,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которые не изменяются у обследованных </a:t>
            </a:r>
            <a:r>
              <a:rPr lang="ru-RU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подростков-спортсменов мужского пола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глюкоза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общий билирубин, ОХС, ЛПНП и коэффициент Глюкоза/ОХС); </a:t>
            </a:r>
          </a:p>
          <a:p>
            <a:pPr marL="514350" indent="-51435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показатели, которые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изменяются у обследованных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подростков-спортсменов женского пола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креатинин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триглицериды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кальций,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калий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сывороточное железо, активность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КФК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ГГТ, альфа-амилаза,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ОЖСС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коэффициенты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КФК/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 Глюкоза/ХС ЛПВП и КФК/ЩФ)</a:t>
            </a:r>
          </a:p>
          <a:p>
            <a:pPr marL="514350" indent="-514350"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00052"/>
          <a:ext cx="8143932" cy="6004454"/>
        </p:xfrm>
        <a:graphic>
          <a:graphicData uri="http://schemas.openxmlformats.org/drawingml/2006/table">
            <a:tbl>
              <a:tblPr/>
              <a:tblGrid>
                <a:gridCol w="1322528"/>
                <a:gridCol w="1433108"/>
                <a:gridCol w="1789487"/>
                <a:gridCol w="105771"/>
                <a:gridCol w="135452"/>
                <a:gridCol w="1476476"/>
                <a:gridCol w="1881110"/>
              </a:tblGrid>
              <a:tr h="20731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Возрастная группа 12-15 лет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Контроль (76)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Разряды взрослых</a:t>
                      </a:r>
                      <a:r>
                        <a:rPr lang="en-US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134)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КМС (34)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 (11)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ИМТ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19,7 (18,5 - 20,9)</a:t>
                      </a:r>
                      <a:endParaRPr lang="ru-RU" sz="1100" b="1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20,5 * (19,0 - 21,7)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21,8 * (19,3 - 24,0)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20,7 (19,8 - 23,6)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Мочевина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</a:t>
                      </a: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(3,60 - 4,79)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4,60 * (3,70 - 5,20)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5,25 * (4,30 - 6,19)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5,05 * (4,28 - 5,75)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Билирубин 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13,4 (11,3 - 16,6)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13,4 (10,8 - 17,8)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14,8 (10,8 - 23,7)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11,3 * (10,6 - 13,8)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Альбумин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44,0 (41,0- 45,0)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41,0 * (38,0 - 44,0)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43,0 (41,0 - 45,0)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40,0 (40,0 - 43,0)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Глобулины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245" algn="l"/>
                        </a:tabLs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26,0 (24,0 - 31,0)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30,0 * (28,0 - 33,0)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29,0 (26,2 - 31,7)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32,0 * (29,0 - 36,5)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ТГ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0,60 (0,46 - 0,87)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0,74 * (0,53 - 1,00)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0,73 (0,50 - 1,00)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0,81 * (0,71 - 1,24)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α-амилаза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58,0 (43,0 - 78,0)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89,5 * (51,7 - 130)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54,0 (41,0 - 64,0)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141 * (102 - 146)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Кальций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2,50 (2,30 - 2,56)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2,34 * (2,24 - 2,44)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2,39 (2,27 - 2,52)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2,33 * (2,29 - 2,36)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ОЖСС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62,5 (54,7 - 67,0)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54,0 * (49,0 - 57,0)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53,3 * (50,2 - 59,5)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55,0 * (46,0 - 56,0)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/Г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1,67 (1,40 - 1,91)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1,34 * (1,19 - 1,56)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1,46 (1,30 - 1,76)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1,29 * (1,06 - 1,56)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АсАТ</a:t>
                      </a: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100" b="1" dirty="0" err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АлАТ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1,34 (1,06 - 1,89)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1,77 * (1,34 - 2,12)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1,46 (1,31 - 1,92)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1,38 (1,29 - 1,89)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КФК/</a:t>
                      </a:r>
                      <a:r>
                        <a:rPr lang="ru-RU" sz="1100" b="1" dirty="0" err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АсАТ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10,0 (7,42 - 14,8)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8,54 * (6,19 - 12,2)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9,86 (7,26 - 13,0)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8,52 (6,41 - 12,3)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Глю</a:t>
                      </a: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/ОХС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1,16 (1,04 - 1,39)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1,19 (1,00 - 1,41)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1,12 (0,98 - 1,38)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1,02 * (0,89 - 1,21)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Глю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/ЛПНП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1,86 (1,60 - 2,30)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2,23 * (1,84 - 2,85)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2,19 * (2,01 - 2,91)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1,63 (1,38 - 1,98)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Возрастная группа 16-18 лет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Контроль (49)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Разряды взрослых</a:t>
                      </a:r>
                      <a:r>
                        <a:rPr lang="en-US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194)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КМС (123)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 (36)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Мочевина</a:t>
                      </a:r>
                      <a:endParaRPr lang="ru-RU" sz="1100" b="1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4,60 (3,90 - 5,59)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5,00 (4,10 - 5,89)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5,15 * (4,25 - 6,10)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5,28 * (4,50 - 5,92)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Мочевая к-та</a:t>
                      </a:r>
                      <a:endParaRPr lang="ru-RU" sz="1100" b="1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270 (250 - 310)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310 * (270 - 360)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290 (260 - 330)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330 * (300 - 363)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ОХС</a:t>
                      </a:r>
                      <a:endParaRPr lang="ru-RU" sz="1100" b="1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3,90 (3,50 - 4,30)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3,71(3,40 - 4,30)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4,00 (3,60 - 4,50)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4,20 * (3,65 - 4,7)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ЛПНП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2,05 (1,45 - 2,37)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2,09 (1,60 - 2,40)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2,30 * (2,01 - 2,80)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2,53 * (2,17 - 2,97)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АлАТ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32,0 (20,0 - 41,0)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23,0 * (18,0 - 31,0)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22,0 * (17,2 - 27,0)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22,0 * (16,0 - 29,0)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АсАТ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38,0 (27,0 - 63,0)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35,0 * (28,0 - 43,7)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31,0 * (25,0 - 37,0)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26,0 * (22,5 - 31,0)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ЩФ 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356 (194 – 440)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198 * (104 – 331)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191 * (117 – 321)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158 * (96,9 – 300)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КФК 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511 (346 – 1740)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344 * (224 – 628)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376 * (221 – 609)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249 * (175 – 352)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Железо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14,1 (11,0 - 16,6)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3695" algn="l"/>
                        </a:tabLs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18,4 * (12,5 - 22,8)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16,1(12,6 - 20,4)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17,5 (13,4 - 19,6)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КФК/</a:t>
                      </a:r>
                      <a:r>
                        <a:rPr lang="ru-RU" sz="1100" b="1" dirty="0" err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АсАТ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15,1 (11,2 - 29,0)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11,6 * (7,81 - 16,2)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11,7 * (8,83 - 17,4)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8,78 * (6,35 - 11,9)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Глю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/ЛПВП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3,58 (3,17 - 4,78)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3,69 (3,13 - 4,23)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3,27 * (2,82 - 3,89)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3,52 (3,10 - 4,80)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КФК/ЩФ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2,02 (1,21 - 5,16)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2,05 (1,29 - 3,70)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1,69 (0,98 - 3,70)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1,69 * (0,64 - 2,84)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Глю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/ЛПНП</a:t>
                      </a:r>
                      <a:endParaRPr lang="ru-RU" sz="1100" b="1" dirty="0">
                        <a:solidFill>
                          <a:srgbClr val="00000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2,53 (2,05 - 2,89)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2,31 (1,92 - 2,96)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2,00 * (1,68 - 2,43)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1,82 * (1,59 - 2,22)</a:t>
                      </a:r>
                    </a:p>
                  </a:txBody>
                  <a:tcPr marL="46191" marR="46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57356" y="142852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Фенотип спортивного выгорания у подростков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Развитие лабораторной диагностики ЗОЖ - 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метаболомное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профилирование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метаболического (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метаболомного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профиля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сыворотки крови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позволяет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учесть влияние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внутренних 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внешних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факторов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воздействующих на организм, что делает его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«универсальным и перспективным» в плане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исследований ЗОЖ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этом методе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изучают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профили низкомолекулярных метаболитов (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≤ 1,5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кДа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биологическом объекте, являющихся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промежуточными или конечными продуктами обмена веществ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оценивают с помощью </a:t>
            </a:r>
            <a:r>
              <a:rPr lang="ru-RU" sz="2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ядерного магнитного резонанса, </a:t>
            </a:r>
            <a:r>
              <a:rPr lang="ru-RU" sz="2000" b="1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сверхвысокопроизводительной</a:t>
            </a:r>
            <a:r>
              <a:rPr lang="ru-RU" sz="2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жидкостной хроматографии </a:t>
            </a:r>
            <a:r>
              <a:rPr lang="ru-RU" sz="2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с масс-спектрометрией высокого </a:t>
            </a:r>
            <a:r>
              <a:rPr lang="ru-RU" sz="2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разрешения, </a:t>
            </a:r>
            <a:r>
              <a:rPr lang="ru-RU" sz="2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тройной квадрупольной масс-спектрометрии (TQMS</a:t>
            </a:r>
            <a:r>
              <a:rPr lang="ru-RU" sz="2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) и др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Различают </a:t>
            </a:r>
            <a:r>
              <a:rPr lang="ru-RU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нецелевое </a:t>
            </a: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(поиск потенциальных маркерных молекул) и </a:t>
            </a:r>
            <a:r>
              <a:rPr lang="ru-RU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целевое</a:t>
            </a: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(поиск маркерных молекул в рамках метаболического процесса) профилирование.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Генотипирование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ЗОЖ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Генотип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Генотип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совокупность генов данного организма. Генотип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характеризует особь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а не вид.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более узком смысле под генотипом понимают комбинацию аллелей гена или локуса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 конкретного организма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Процесс определения генотипа называют </a:t>
            </a:r>
            <a:r>
              <a:rPr lang="ru-RU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генотипированием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Генотип вместе с факторами внешней среды определяет 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фенотип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организма. При этом особи с разными генотипами могут иметь одинаковый фенотип, а особи с одинаковым генотипом могут в различных условиях отличаться друг от друга.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362950" cy="200183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Братья-близнецы Олег и Андрей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Глотовы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научные сотрудники НИИ акушерства и гинекологии имени Д. О.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Отта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Санкт-Петербурге, специализируются на предсказании будущего по геному человека. Заказавшие себе генетический паспорт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Андрей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Аршавин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Николай Валуев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убедились в том, что выбрали правильный род спортивной деятельности</a:t>
            </a:r>
          </a:p>
        </p:txBody>
      </p:sp>
      <p:pic>
        <p:nvPicPr>
          <p:cNvPr id="40963" name="Picture 4" descr="glotov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2428868"/>
            <a:ext cx="6119812" cy="3735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Генотипы и виды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спорта (И.И. Ахметов, 2010)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полиморфизмов генов можно рекомендовать в качестве дополнения к уже существующим педагогическим, физиологическим и антропометрическим видам обследования для оценки </a:t>
            </a:r>
            <a:r>
              <a:rPr lang="ru-RU" sz="23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предрасположенности к развитию и проявлению физических качеств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человека: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Носителям генотипов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HIF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Pro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Pro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NFATC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Gly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Gly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Gly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Ala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PPARA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GG,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PPARD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ТС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(CC)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PPARGC1A 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Gly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Gly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Gly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/Ser)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PPARGC1B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Ala/Pro (Pro/Pro)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PPP3R1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51/51,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TFAM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Ser/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Thr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Thr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err="1" smtClean="0">
                <a:latin typeface="Arial" pitchFamily="34" charset="0"/>
                <a:cs typeface="Arial" pitchFamily="34" charset="0"/>
              </a:rPr>
              <a:t>Thr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UCP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Ala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Val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Val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Val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UCP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CT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TT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 и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VEGFA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GC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CC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могут быть предложены занятия видами спорта с преимущественным проявлением выносливости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Носителям генотипов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HIF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Pro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Ser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Ser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Ser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PPARA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GC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CC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PPARG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 Pro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Ala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Ala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Ala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Ala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Pro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Pro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Pro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ru-RU" sz="2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занятия видами спорта с преимущественным проявлением скоростно-силовых качеств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Генотипы и оценка функционального состояния спортсменов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Возможна оценка состава мышечных волокон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Маркеры медленных мышечных волокон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HIF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Pro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2,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rs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4253778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PPARD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rs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2016520 С и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PPARG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Prol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2 аллели;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Маркеры быстрых мышечных волокон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HIF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582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Ser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PPARA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rs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4253778 С,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PPARD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2016520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PPARG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12А1а аллели.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Возможна оценка потенциала в развитии аэробной и мышечной работоспособности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(маркеры -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HIF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Рш582,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NFATC4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Glyl60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PPARA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TS4253778 G,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PPARD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rs2016520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С,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PPARGC1A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Gly482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PPARGC1B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203Pro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PPP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1 51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TFAM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12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Thr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UCP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55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Val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UCP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rsl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800849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VEGFA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rs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2010963 С аллели).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Возможна оценка скоростно-силовых возможностей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(маркеры -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HIF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582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Ser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rs4253778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С,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PPARD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rs2016520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Т,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PPARG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12Ala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PPARGC1A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482Ser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PPARGC1B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203Pro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UCP2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55Val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аллели).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Возможна оценка длины</a:t>
            </a:r>
            <a:r>
              <a:rPr lang="en-US" sz="19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тела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маркеры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PPARGC1A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482Ser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PPARG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12Ala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аллели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19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мышечной</a:t>
            </a:r>
            <a:r>
              <a:rPr lang="en-US" sz="19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массы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маркеры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HIF1A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582Ser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PPARD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rs2016520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Т,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PPARGC1A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482Ser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PPP3R1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5D,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UCP2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55Val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VEGFA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rs2010963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аллели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Возможна оценка</a:t>
            </a:r>
            <a:r>
              <a:rPr lang="en-US" sz="19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риска</a:t>
            </a:r>
            <a:r>
              <a:rPr lang="en-US" sz="19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en-US" sz="19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ГМЛЖ – гипертрофии мышцы левого желудочка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маркеры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NFATC4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160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а,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PPARA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С,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PPARD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С,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PPARGC1B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203А1а,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PPP3R1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5D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TFAM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latin typeface="Arial" pitchFamily="34" charset="0"/>
                <a:cs typeface="Arial" pitchFamily="34" charset="0"/>
              </a:rPr>
              <a:t>Stxll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VEGFA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Геном и ЗОЖ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Переложение А.С. Пушкина молитвы Ефрема Сирина о смысле ЗОЖ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Отцы пустынники и жены непорочны,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Чтоб сердцем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возлетать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во области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заочны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Чтоб укреплять его средь дольних бурь и битв,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Сложили множество божественных молитв;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Но ни одна из них меня не умиляет,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Как та, которую священник повторяет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Во дни печальные Великого поста;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Всех чаще мне она приходит на уста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И падшего крепит неведомою силой: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Владыко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дней моих! дух праздности унылой,</a:t>
            </a:r>
            <a:b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Любоначалия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змеи сокрытой сей,</a:t>
            </a:r>
            <a:b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И празднословия не дай душе моей.</a:t>
            </a:r>
            <a:b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Но дай мне зреть мои, о боже, прегрешенья,</a:t>
            </a:r>
            <a:b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Да брат мой от меня не примет осужденья,</a:t>
            </a:r>
            <a:b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И дух смирения, терпения, любви</a:t>
            </a:r>
            <a:b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И целомудрия мне в сердце оживи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Геном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Под геномом понимают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совокупность генетического материала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гаплоидного набора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хромосом данного вида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Размер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эукариотического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генома измеряют в парах нуклеотидов ДНК или пикограммах ДНК на гаплоидный геном.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Международный консорциум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ENCODE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созданный в 2003 году и задуманный как продолжение проекта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«Геном человека»,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сообщил, что Геном человека содержит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около 20 тысяч генов, кодирующих белки, на долю которых приходится всего около 1,5 процентов ДНК генома человека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Ученые, участвовавшие в расшифровке 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геномома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человека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(1990-2007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годы)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Джеймс Д. Уотсон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Крейг</a:t>
            </a:r>
            <a:r>
              <a:rPr lang="ru-RU" dirty="0" smtClean="0"/>
              <a:t> </a:t>
            </a:r>
            <a:r>
              <a:rPr lang="ru-RU" dirty="0" err="1" smtClean="0"/>
              <a:t>Вентер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pload.wikimedia.org/wikipedia/commons/thumb/8/8f/Craigventer2.jpg/800px-Craigven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50361"/>
            <a:ext cx="2593246" cy="3893103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4/44/James_Dewey_Watson.jpg/1024px-James_Dewey_Wat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82" y="2643182"/>
            <a:ext cx="4002189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Расшифровка генома человека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Секвенирование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генома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человека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(1990-2003, 2007)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является одним из самых значительных и впечатляющих достижений в современной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биологии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Двадцать 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две </a:t>
            </a:r>
            <a:r>
              <a:rPr lang="ru-RU" b="1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аутосомы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две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половые хромосомы Х и Y, а также </a:t>
            </a:r>
            <a:r>
              <a:rPr lang="ru-RU" b="1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митохондриальная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ДНК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человека содержат вместе 3 099 734 149 пар оснований. К 2003 году было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секвенировано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85 % генома человека, а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полное </a:t>
            </a:r>
            <a:r>
              <a:rPr lang="ru-RU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секвенирование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генома человека было завершено лишь в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текущем 2022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году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«Геном человека» предоставил научному сообществу план, позволяющий лучше понять 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связи между генами и здоровьем человека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 расшифровки генома до его редактирования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Завершение проекта «Геном человека» подтолкнуло к разработке </a:t>
            </a:r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новых технологий и аналитических инструментов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которые произвели революцию в проведении фундаментальных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исследований в биологии и медицине.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Эти исследования послужили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толчком для столь же впечатляющих достижений, например,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метода CRISPR/Cas9 для редактирования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генома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формирования новых способов молекулярной диагностики (науки ХХ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века «</a:t>
            </a:r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Омики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»)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>
            <a:normAutofit fontScale="90000"/>
          </a:bodyPr>
          <a:lstStyle/>
          <a:p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Нобелевскую премию по химии 2020 года присудили Эммануэль Шарпантье (Франция) и Дженнифер Дудне (США) (на фото) за разработку метода редактирования генома </a:t>
            </a:r>
            <a:br>
              <a:rPr lang="ru-RU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ru-RU" sz="24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292" name="Рисунок 3" descr="https://newizv.ru/attachments/e5cfcaf4cb1d55bc8574e81d4b0f0a8dfa906505/store/fill/780/440/1f673e55b1119817af4a71336aae0095207c85d487ae471f1235c7fec2bc/1f673e55b1119817af4a71336aae0095207c85d487ae471f1235c7fec2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57375"/>
            <a:ext cx="6929438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Геном и ЗОЖ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 «Геном человека» предоставил возможность для понимания связи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между генами и здоровьем человека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Это привело к созданию международных программ (проект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HapMap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проекты 1000, а затем 1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геномов и др.) для создания общедоступных каталогов данных о вариациях и генотипах человека.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НарМар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развитие карты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гаплотипов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человеческого генома, которая будет описывать общие паттерны генетической изменчивости у людей. </a:t>
            </a:r>
            <a:r>
              <a:rPr lang="ru-RU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HapMap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— основной ресурс для выявления генетической изменчивости, влияющую на здоровье, факторы окружающей среды и т. п.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Вся предоставляемая информация находится в свободном доступе.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Данные, собранные и обработанные в рамках этих программ играют ключевую роль в поиске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болезнетворных </a:t>
            </a:r>
            <a:r>
              <a:rPr lang="ru-RU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однонуклеотидных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замен в генах (SNP)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Такие исследования проводятся и в Витебске.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этом году установлен новый рекорд в США - </a:t>
            </a:r>
            <a:r>
              <a:rPr lang="ru-RU" b="1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секвенирование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генома человека за пять часов и две минуты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На аналогичную работу на рубеже веков уходило 13-15 лет!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Однонуклеотидный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полиформизм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r>
              <a:rPr lang="ru-RU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Однонуклеотидный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полиморфизм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(ОНП; </a:t>
            </a:r>
            <a:r>
              <a:rPr lang="ru-RU" sz="2300" b="1" i="1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i="1" dirty="0" err="1" smtClean="0">
                <a:latin typeface="Arial" pitchFamily="34" charset="0"/>
                <a:cs typeface="Arial" pitchFamily="34" charset="0"/>
              </a:rPr>
              <a:t>Nucleotide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i="1" dirty="0" err="1" smtClean="0">
                <a:latin typeface="Arial" pitchFamily="34" charset="0"/>
                <a:cs typeface="Arial" pitchFamily="34" charset="0"/>
              </a:rPr>
              <a:t>Polymorphism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, SNP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, произносится как </a:t>
            </a:r>
            <a:r>
              <a:rPr lang="ru-RU" sz="2300" b="1" i="1" dirty="0" err="1" smtClean="0">
                <a:latin typeface="Arial" pitchFamily="34" charset="0"/>
                <a:cs typeface="Arial" pitchFamily="34" charset="0"/>
              </a:rPr>
              <a:t>снип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 — </a:t>
            </a: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отличия последовательности ДНК размером в один нуклеотид (A, T, G или C)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в геноме (или в другой сравниваемой последовательности) представителей одного вида или между гомологичными участками гомологичных хромосом.</a:t>
            </a: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Применяется в качестве </a:t>
            </a:r>
            <a:r>
              <a:rPr lang="ru-RU" sz="2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генетических маркеров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для изучения неравновесного сцепления локусов и </a:t>
            </a:r>
            <a:r>
              <a:rPr lang="ru-RU" sz="2300" b="1" dirty="0" err="1" smtClean="0">
                <a:latin typeface="Arial" pitchFamily="34" charset="0"/>
                <a:cs typeface="Arial" pitchFamily="34" charset="0"/>
              </a:rPr>
              <a:t>полногеномного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поиска ассоциаций (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GWAS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Если две последовательности ДНК — </a:t>
            </a:r>
            <a:r>
              <a:rPr lang="ru-RU" sz="2300" b="1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AAGC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300" b="1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300" b="1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AAGC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300" b="1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 — отличаются на один нуклеотид,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то говорят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о существовании двух аллелей: 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Однонуклеотидные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замены (SNP) и ЗОЖ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Отдельные SNP могут влиять на риск заболевания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Например, люди, несущие аллель риска для SNP (rs9939609) в гене жировой массы и ожирения (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FTO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), весят примерно на 3 кг больше, чем люди без копий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аллеля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риска.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Знание SNP, влияющих на состояние здоровья, поможет углубить наше понимание изменчивости человека (например, этнического риска заболевания) и даст возможность персонализировать терапию.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Поэтому, множество SNP, каталогизированных в геноме человека, заложили основу для областей персонализированной / точной медицины и питания.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SNPs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существует большое количество баз данных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dbSNP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база данных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SNPs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свободный общественный архив, содержащий данные по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наследственной изменчивости различных видов, разработанный и поддерживаемый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NCBI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Center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Biotechnology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Information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Национальный центр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биотехнологической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информации США). </a:t>
            </a:r>
          </a:p>
          <a:p>
            <a:r>
              <a:rPr lang="ru-RU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SNPedia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биоинформатический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вики-сайт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который служит как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база данных </a:t>
            </a:r>
            <a:r>
              <a:rPr lang="ru-RU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SNPs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Каждая статья про отдельные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SNPs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предоставляет собой краткое описание, ссылки на научные статьи, и, кроме того, информацию о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ДНК-микрочипе, содержащем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однонуклеотидный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полиморфизм данного типа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MirSNP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база данных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однонуклеотидных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полиморфизмов, изменяющих сайты связывания </a:t>
            </a:r>
            <a:r>
              <a:rPr lang="ru-RU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микроРНК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геномных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исследований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Исследование нуклеотидных последовательностей генов сформировали новые направления в оценке ЗОЖ человека: 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геномика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питания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(снижение калорийности до 40% и введение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биофлавоноидов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и полифенолов (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ресвератрол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);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геномика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физических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упражнений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геномика</a:t>
            </a:r>
            <a:r>
              <a:rPr lang="ru-RU" sz="28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ксенобиотиков</a:t>
            </a:r>
            <a:r>
              <a:rPr lang="ru-RU" sz="28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(лекарства, наркотики, алкоголь, кофе и пр</a:t>
            </a:r>
            <a:r>
              <a:rPr lang="ru-RU" sz="28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;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геномика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хронотипа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(соответствие бодрствования и сна циркадным ритмам)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и др.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Основной эффект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ЗОЖ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Здоровый образ жизни способен привести к </a:t>
            </a:r>
            <a:r>
              <a:rPr lang="ru-RU" sz="2600" b="1" u="sng" dirty="0" smtClean="0">
                <a:latin typeface="Arial" pitchFamily="34" charset="0"/>
                <a:cs typeface="Arial" pitchFamily="34" charset="0"/>
              </a:rPr>
              <a:t>значительному увеличению продолжительности жизни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Исследование в Германии показало, что ЗОЖ ассоциирован </a:t>
            </a:r>
            <a:r>
              <a:rPr lang="ru-RU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 увеличением ожидаемой продолжительности жизни после 40 лет на 13—17 лет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Исследование в США говорит </a:t>
            </a:r>
            <a:r>
              <a:rPr lang="ru-RU" sz="2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об увеличении ожидаемой продолжительности жизни после 50 лет на 12-14 лет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Планируется довести ожидаемую продолжительность жизни при рождении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более 75 лет в Республике Беларусь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Науки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Омики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ЗОЖ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layer.myshared.ru/9/927457/slides/slide_3.jpg"/>
          <p:cNvPicPr>
            <a:picLocks noChangeAspect="1" noChangeArrowheads="1"/>
          </p:cNvPicPr>
          <p:nvPr/>
        </p:nvPicPr>
        <p:blipFill>
          <a:blip r:embed="rId2" cstate="print"/>
          <a:srcRect b="11567"/>
          <a:stretch>
            <a:fillRect/>
          </a:stretch>
        </p:blipFill>
        <p:spPr bwMode="auto">
          <a:xfrm>
            <a:off x="533196" y="1071546"/>
            <a:ext cx="8075150" cy="535785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Омики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XXI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века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Геном (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wiki5.ru/wiki/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Omics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ile:Genome-e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01" y="1785926"/>
            <a:ext cx="831278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Паномика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Panomics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Паномика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относится к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диапазону технологий молекулярной биологии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включая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геномику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протеомику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метаболомику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транскриптомику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и так далее, или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интеграция их совместного использования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системной биологии часто используют данные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паномического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анализа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настоящее время в научной литературе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известно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30 различных наук – </a:t>
            </a:r>
            <a:r>
              <a:rPr lang="ru-RU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Омиков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Поэтому целесообразно просмотреть 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Википедии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Список темы </a:t>
            </a:r>
            <a:r>
              <a:rPr lang="ru-RU" b="1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омики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по биологии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List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omics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topics in biology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wiki5.ru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 основании такого знакомства можно оценить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возможное число факторов, определяющих ЗОЖ человека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Омики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молекулярная диагностика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Своими успехами современная персонализированная медицина и, в частности, молекулярная диагностика болезней, обязана методам и подходам, разработанным в рамках передовой молекулярной биологии, которая занимается изучением процесса реализации наследственной информации на уровне целостного организ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75" y="1785926"/>
            <a:ext cx="812197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Тенденции развития 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Омик-наук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ЗОЖ 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научной литературе быстро набирают популярность технологий OMIC, в том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числе: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эпигеномика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изучения изменений в паттернах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метилирования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ДНК и модификаций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гистонов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метагеномика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для анализа микробных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популяций;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ru-RU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транскриптомика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малых регуляторных РНК для исследования интерференции РНК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Общая цель этих исследований OMIC состоит в том, чтобы всесторонне 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охарактеризовать различные пулы биологической информации из биологической жидкости, клетки, ткани или органа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чтобы получить более глубокое понимание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структуры, регуляции и функции физиологического процесса при формировании ЗОЖ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Инструменты </a:t>
            </a:r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Омик-наук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ЗОЖ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64347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Исследования с использованием технологий OMIC показали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неоднородность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существующую в ответ на различные факторы образа жизни.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свете этого участников исследования часто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классифицируют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как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респондеров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(ожидаемый результат),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нереспондеров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(отсутствие реакции на вмешательство) или «неблагоприятных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респондеров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(неблагоприятный и часто неожиданный результат)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Эти разные ответы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частично связаны с генетической изменчивостью в изучаемой популяции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Поэтому для исследований важно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интегрировать различные инструменты OMIC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чтобы лучше понять влияние факторов образа жизни на данный фенотип.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Эпигеномика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Эпигенетические модификации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это обратимые ковалентные химические модификации клеточной ДНК и гистонов, которые влияют на экспрессию генов,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изменяя нуклеотидную последовательность ДНК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Механизмы внесения ковалентных модификаций ДНК и гистонов и их влияния на экспрессию генов являются предметом изучения </a:t>
            </a:r>
            <a:r>
              <a:rPr lang="ru-RU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эпигенетики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b="1" u="sng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эпигеномика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изучает результат — эпигенетические модификации и их распределение по геному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при помощи молекулярных методов, таких как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ChIP-seq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бисульфитное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секвенирование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другие.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Гистоны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 эукариот геномная ДНК сопряжена с белками, образуя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хроматин, который может быть в виде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эухроматина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гетерохроматина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Самые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многочисленные белки хроматина — </a:t>
            </a:r>
            <a:r>
              <a:rPr lang="ru-RU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гистоны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на которые намотана двойная спираль ДНК.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Гистоны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обогащены </a:t>
            </a:r>
            <a:r>
              <a:rPr lang="ru-RU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положительно заряженными аминокислотами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что облегчает их связывание с отрицательно заряженным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сахарофосфатным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остовом ДНК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за счёт электростатических взаимодействий.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Роль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нуклеосом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экспрессии генов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Основные повторяющиеся структурные единицы хроматина — </a:t>
            </a:r>
            <a:r>
              <a:rPr lang="ru-RU" b="1" u="sng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нуклеосомы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 — представляют собой </a:t>
            </a:r>
            <a:r>
              <a:rPr lang="ru-RU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октамер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включающий по две молекулы </a:t>
            </a:r>
            <a:r>
              <a:rPr lang="ru-RU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коровых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гистонов Н2А, Н2В, Н3 и Н4, на который намотана нить ДНК длиной 146 пар оснований. </a:t>
            </a:r>
            <a:endParaRPr lang="ru-RU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Нуклеосомы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 намотанная на них ДНК формируют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хроматиновую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фибриллу диаметром 10 нм, которая может подвергаться дальнейшей конденсации.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Экспрессию гена можно модулировать за счёт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изменения плотности намотки ДНК: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- активный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рыхлый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эухроматин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функционирует экспрессия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генов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None/>
            </a:pP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   - неактивный 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плотный </a:t>
            </a:r>
            <a:r>
              <a:rPr lang="ru-RU" b="1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гетерохроматин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– формирование митотических хромосом для </a:t>
            </a:r>
            <a:r>
              <a:rPr lang="ru-RU" b="1" u="sng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переноса информации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при делении клеток без 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экспрессии генов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Роль государства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всех уровнях вертикали управления и общественных организаций имеются разделы работы, связанные с ЗОЖ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Разнообразие эпигенетических модификаций 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коровых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гистонов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Ацетилирование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фосфорилирование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убиквитинилирование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эухроматин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часто связаны с активацией экспрессии генов, а </a:t>
            </a:r>
            <a:r>
              <a:rPr lang="ru-RU" sz="20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метилирование</a:t>
            </a: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убиквитинилирование</a:t>
            </a: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SUMOилирование</a:t>
            </a: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дезаминирование</a:t>
            </a: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гетерохроматин</a:t>
            </a:r>
            <a:r>
              <a:rPr lang="ru-RU" sz="2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могут приводить к репрессии гена.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https://upload.wikimedia.org/wikipedia/commons/thumb/e/e9/Histone_modifications-ru.svg/640px-Histone_modifications-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41477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Эпигенетические модификации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3250" name="Picture 2" descr="https://upload.wikimedia.org/wikipedia/commons/thumb/9/94/Epigenetic_mechanisms-ru.png/500px-Epigenetic_mechanisms-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14666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Интерактом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Интерактом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Interactome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 — термин молекулярной биологии, обозначающий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полный набор взаимодействий между молекулами в отдельной клетке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Интерактом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включает как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непосредственные физические контакты между белками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белок-белковые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взаимодействия),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так и 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непрямые взаимодействия генов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(например,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эпистаз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тип взаимодействия генов, при котором проявление одного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находится под влиянием другого гена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или генов,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неаллельного ему).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Изображение </a:t>
            </a:r>
            <a:r>
              <a:rPr lang="ru-RU" sz="2800" b="1" dirty="0" err="1" smtClean="0">
                <a:solidFill>
                  <a:srgbClr val="0070C0"/>
                </a:solidFill>
                <a:latin typeface="Arial" charset="0"/>
                <a:cs typeface="Arial" charset="0"/>
                <a:hlinkClick r:id="rId2" tooltip="Интерактом (страница отсутствует)"/>
              </a:rPr>
              <a:t>интерактома</a:t>
            </a: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человека, где </a:t>
            </a:r>
            <a:r>
              <a:rPr lang="ru-RU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точки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обозначают белки</a:t>
            </a: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</a:t>
            </a:r>
            <a:r>
              <a:rPr lang="ru-RU" sz="2800" b="1" u="sng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синие линии</a:t>
            </a:r>
            <a:r>
              <a:rPr lang="ru-RU" sz="2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, их соединяющие, — </a:t>
            </a:r>
            <a:r>
              <a:rPr lang="ru-RU" sz="2800" b="1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вазимодействие</a:t>
            </a:r>
            <a:r>
              <a:rPr lang="ru-RU" sz="2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между белками</a:t>
            </a: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2" descr="https://upload.wikimedia.org/wikipedia/commons/thumb/0/03/Human_interactome.jpg/200px-Human_interact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07570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upload.wikimedia.org/wikipedia/commons/thumb/7/72/Network_of_how_100_of_the_528_genes_identified_with_significant_differential_expression_relate_to_DISC1_and_its_core_interactors.png/1280px-Network_of_how_100_of_the_528_genes_identified_with_significant_differential_expression_relate_to_DISC1_and_its_core_interacto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404971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Системная биология – поле для работ смежных специалистов ЗОЖ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системной биологии для оценки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интерактомов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используют: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сетевой анализ;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методы, основанные на молекулярных сигнатурах; </a:t>
            </a:r>
          </a:p>
          <a:p>
            <a:r>
              <a:rPr lang="ru-RU" sz="2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мультиомную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интеграция данных;</a:t>
            </a:r>
          </a:p>
          <a:p>
            <a:r>
              <a:rPr lang="ru-RU" sz="28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общесистемное моделирование.</a:t>
            </a:r>
            <a:endParaRPr lang="ru-RU" sz="2800" b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Сетевой анализ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данных системной биологии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Сложные молекулярные системы, такие как регуляция генов,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белок-белковые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взаимодействия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метаболические механизмы, могут быть удобно представлены в виде сетей. В таком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сетевом представлении молекулы показаны как узлы, а отношения между молекулами — как ребра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Технологии изучения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генно-регуляторных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сетей включают в себя </a:t>
            </a:r>
            <a:r>
              <a:rPr lang="ru-RU" b="1" dirty="0" err="1" smtClean="0">
                <a:latin typeface="Arial" pitchFamily="34" charset="0"/>
                <a:cs typeface="Arial" pitchFamily="34" charset="0"/>
                <a:hlinkClick r:id="rId2" tooltip="ChIP-chip (страница отсутствует)"/>
              </a:rPr>
              <a:t>ChIP-chip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  <a:hlinkClick r:id="rId3" tooltip="ChIP-seq"/>
              </a:rPr>
              <a:t>ChIP-seq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  <a:hlinkClick r:id="rId4" tooltip="CliP-seq (страница отсутствует)"/>
              </a:rPr>
              <a:t>CliP-seq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другие.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Сетевой анализ направлен на то, чтобы зафиксировать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сложность биологической системы и управлять ею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Сигнатурный и </a:t>
            </a:r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полногеномный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анализ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Сигнатурный анализ обобщает основные характеристики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сетевой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системы в максимально сжатой форме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Простейшая форма молекулярной подписи — это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список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биомолекул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(генов, белков или метаболитов)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тщательно отобранных по их отличительной ценности; такие сигнатуры давно изучались на предмет их потенциала в качестве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диагностических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биомаркеров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err="1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Полногеномный</a:t>
            </a:r>
            <a:r>
              <a:rPr lang="ru-RU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подход является более продвинутой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версией, поскольку он идентифицирует модули тесно связанных узлов в комплексной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полногеномной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сети.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настоящее время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оптимальной считается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полиомная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интеграция данных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Некоторые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геномные 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эпигеномные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метки могут сохраняться из поколения в поколение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Во взрослой жизни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эпигеном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становится относительно более стабильным.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Однако происходят модификации в ответ на такие факторы окружающей среды,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 диета, загрязняющие вещества, лекарства, старение и физическая активность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Факторы образа жизни влияют на здоровье человека, модифицируя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эпигеном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Хронопитание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кишечные бактерии, употребление алкоголя и наркотиков, а также ксенобиотики являются важными факторами, которые следует учитывать при изучении взаимодействия генов и образа жизни.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Таким образом,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состояние ЗОЖ в настоящее время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во многом связано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 успехами молекулярно-генетических исследований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за внимание !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семья играет в футб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57" y="1500174"/>
            <a:ext cx="8255057" cy="4643470"/>
          </a:xfrm>
          <a:prstGeom prst="rect">
            <a:avLst/>
          </a:prstGeom>
          <a:noFill/>
        </p:spPr>
      </p:pic>
      <p:pic>
        <p:nvPicPr>
          <p:cNvPr id="5" name="Picture 2" descr="семья играет в футб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25505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ПОСТАНОВЛЕНИЕ СОВЕТА МИНИСТРОВ РЕСПУБЛИКИ БЕЛАРУСЬ 29 января 2021 г. </a:t>
            </a:r>
            <a:r>
              <a:rPr lang="ru-RU" sz="27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54 О Государственной программе «Физическая культура и спорт» на 2021–2025 годы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Физической культурой и спортом занимается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2,37 млн. человек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или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24,8 % от общей численности населения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Республики Беларусь (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2015 году – 20,2 %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Республике Беларусь функционирует 23 232 физкультурно-спортивных сооружения, из них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149 стадионов, 8788 спортивных площадок, 4517 спортивных залов, 42 крытых катка с искусственным льдом, 50 спортивных манежей, 334 плавательных бассейна, 678 мини-бассейнов.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31 декабря 2020 г. число работников сферы физической культуры 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спортасоставило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32 668 человек (в 2015 году – 29 190 человек).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 лекции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Оценить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принципы здорового образа жизни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понятиях и терминах биохимии молекулярной биологии и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Омикных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наук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геномика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транскриптомика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протеомика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метаболомика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др.)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На базе современных биоинформационных исследований сформулировать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методические подходы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 продлению жизни человека с сохранением физических и когнитивных способностей.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karger.com/WebMaterial/ShowPic/9905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286676" cy="404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4429132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Факторы образа жизни, включая диету, физические упражнения, курение и прием лекарств, среди прочего, могут изменять </a:t>
            </a:r>
            <a:r>
              <a:rPr lang="ru-RU" b="1" dirty="0" err="1">
                <a:solidFill>
                  <a:srgbClr val="0000FF"/>
                </a:solidFill>
              </a:rPr>
              <a:t>микробиом</a:t>
            </a:r>
            <a:r>
              <a:rPr lang="ru-RU" b="1" dirty="0">
                <a:solidFill>
                  <a:srgbClr val="0000FF"/>
                </a:solidFill>
              </a:rPr>
              <a:t> кишечника </a:t>
            </a:r>
            <a:r>
              <a:rPr lang="ru-RU" b="1" dirty="0"/>
              <a:t>(или могут быть изменены самим </a:t>
            </a:r>
            <a:r>
              <a:rPr lang="ru-RU" b="1" dirty="0" err="1"/>
              <a:t>микробиомом</a:t>
            </a:r>
            <a:r>
              <a:rPr lang="ru-RU" b="1" dirty="0"/>
              <a:t>) или могут действовать непосредственно </a:t>
            </a:r>
            <a:r>
              <a:rPr lang="ru-RU" b="1" dirty="0">
                <a:solidFill>
                  <a:srgbClr val="008000"/>
                </a:solidFill>
              </a:rPr>
              <a:t>для регуляции функции генов, белков и метаболитов в </a:t>
            </a:r>
            <a:r>
              <a:rPr lang="ru-RU" b="1" dirty="0" err="1">
                <a:solidFill>
                  <a:srgbClr val="008000"/>
                </a:solidFill>
              </a:rPr>
              <a:t>клеточно</a:t>
            </a:r>
            <a:r>
              <a:rPr lang="ru-RU" b="1" dirty="0">
                <a:solidFill>
                  <a:srgbClr val="008000"/>
                </a:solidFill>
              </a:rPr>
              <a:t>- и </a:t>
            </a:r>
            <a:r>
              <a:rPr lang="ru-RU" b="1" dirty="0" err="1">
                <a:solidFill>
                  <a:srgbClr val="008000"/>
                </a:solidFill>
              </a:rPr>
              <a:t>тканеспецифических</a:t>
            </a:r>
            <a:r>
              <a:rPr lang="ru-RU" b="1" dirty="0">
                <a:solidFill>
                  <a:srgbClr val="008000"/>
                </a:solidFill>
              </a:rPr>
              <a:t> клетках.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Эти взаимодействия могут влиять на широкий спектр последствий для </a:t>
            </a:r>
            <a:r>
              <a:rPr lang="ru-RU" b="1" dirty="0" smtClean="0">
                <a:solidFill>
                  <a:srgbClr val="FF0000"/>
                </a:solidFill>
              </a:rPr>
              <a:t>здоровья (ДНК, белки, метаболиты и на </a:t>
            </a:r>
            <a:r>
              <a:rPr lang="ru-RU" b="1" dirty="0" err="1" smtClean="0">
                <a:solidFill>
                  <a:srgbClr val="FF0000"/>
                </a:solidFill>
              </a:rPr>
              <a:t>интерактом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Лабораторная диагностика и ЗОЖ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3349</Words>
  <Application>Microsoft Office PowerPoint</Application>
  <PresentationFormat>Экран (4:3)</PresentationFormat>
  <Paragraphs>379</Paragraphs>
  <Slides>58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Концепция здорового образа жизни с позиции молекулярно-биохимических исследований</vt:lpstr>
      <vt:lpstr>Введение</vt:lpstr>
      <vt:lpstr>Переложение А.С. Пушкина молитвы Ефрема Сирина о смысле ЗОЖ</vt:lpstr>
      <vt:lpstr>Основной эффект ЗОЖ</vt:lpstr>
      <vt:lpstr>Роль государства</vt:lpstr>
      <vt:lpstr>ПОСТАНОВЛЕНИЕ СОВЕТА МИНИСТРОВ РЕСПУБЛИКИ БЕЛАРУСЬ 29 января 2021 г. No 54 О Государственной программе «Физическая культура и спорт» на 2021–2025 годы</vt:lpstr>
      <vt:lpstr>Цель лекции</vt:lpstr>
      <vt:lpstr>Слайд 8</vt:lpstr>
      <vt:lpstr>Лабораторная диагностика и ЗОЖ</vt:lpstr>
      <vt:lpstr>Возрастная динамика биохимических показателей сыворотки крови населения Белорусского Поозерья</vt:lpstr>
      <vt:lpstr>Зависимость концентрации общего холестерола от возраста и пола</vt:lpstr>
      <vt:lpstr>Зависимость концентрации холестерола ЛПВП от возраста и пола</vt:lpstr>
      <vt:lpstr>Классические системы биорегуляции организма</vt:lpstr>
      <vt:lpstr>Слайд 14</vt:lpstr>
      <vt:lpstr>Слайд 15</vt:lpstr>
      <vt:lpstr>Фенотип, биохимия и ЗОЖ</vt:lpstr>
      <vt:lpstr>Зависимость содержания триацилглицеролов от возраста и пола</vt:lpstr>
      <vt:lpstr>Зависимость индекса атерогенности от возраста</vt:lpstr>
      <vt:lpstr> Пубертатный период жизни, спорт и ЗОЖ </vt:lpstr>
      <vt:lpstr>Нами установлены поддерживаемые на постоянном уровне биохимические показатели в периоде пубертата</vt:lpstr>
      <vt:lpstr>Нами установлены поддерживаемые на постоянном уровне биохимические показатели в периоде пубертата (спорт)</vt:lpstr>
      <vt:lpstr>Слайд 22</vt:lpstr>
      <vt:lpstr>Развитие лабораторной диагностики ЗОЖ - метаболомное профилирование</vt:lpstr>
      <vt:lpstr>Генотипирование и ЗОЖ</vt:lpstr>
      <vt:lpstr>Генотип</vt:lpstr>
      <vt:lpstr>Братья-близнецы Олег и Андрей Глотовы, научные сотрудники НИИ акушерства и гинекологии имени Д. О. Отта в Санкт-Петербурге, специализируются на предсказании будущего по геному человека. Заказавшие себе генетический паспорт Андрей Аршавин и Николай Валуев, убедились в том, что выбрали правильный род спортивной деятельности</vt:lpstr>
      <vt:lpstr>Генотипы и виды спорта (И.И. Ахметов, 2010)</vt:lpstr>
      <vt:lpstr>Генотипы и оценка функционального состояния спортсменов</vt:lpstr>
      <vt:lpstr>Геном и ЗОЖ</vt:lpstr>
      <vt:lpstr>Геном</vt:lpstr>
      <vt:lpstr>Ученые, участвовавшие в расшифровке геномома человека (1990-2007 годы)</vt:lpstr>
      <vt:lpstr>Расшифровка генома человека</vt:lpstr>
      <vt:lpstr>От расшифровки генома до его редактирования</vt:lpstr>
      <vt:lpstr> Нобелевскую премию по химии 2020 года присудили Эммануэль Шарпантье (Франция) и Дженнифер Дудне (США) (на фото) за разработку метода редактирования генома  </vt:lpstr>
      <vt:lpstr>Геном и ЗОЖ</vt:lpstr>
      <vt:lpstr>Однонуклеотидный полиформизм</vt:lpstr>
      <vt:lpstr>Однонуклеотидные замены (SNP) и ЗОЖ</vt:lpstr>
      <vt:lpstr>Для SNPs существует большое количество баз данных</vt:lpstr>
      <vt:lpstr>Направления геномных исследований</vt:lpstr>
      <vt:lpstr>Науки Омики и ЗОЖ</vt:lpstr>
      <vt:lpstr>Омики XXI века</vt:lpstr>
      <vt:lpstr>Геном (wiki5.ru/wiki/Omics)</vt:lpstr>
      <vt:lpstr>Паномика - Panomics</vt:lpstr>
      <vt:lpstr>Омики и молекулярная диагностика</vt:lpstr>
      <vt:lpstr>Тенденции развития Омик-наук и ЗОЖ </vt:lpstr>
      <vt:lpstr>Инструменты Омик-наук и ЗОЖ</vt:lpstr>
      <vt:lpstr>Эпигеномика</vt:lpstr>
      <vt:lpstr>Гистоны</vt:lpstr>
      <vt:lpstr>Роль нуклеосом в экспрессии генов</vt:lpstr>
      <vt:lpstr>Разнообразие эпигенетических модификаций коровых гистонов</vt:lpstr>
      <vt:lpstr>Эпигенетические модификации</vt:lpstr>
      <vt:lpstr>Интерактом</vt:lpstr>
      <vt:lpstr>Изображение интерактома человека, где точки обозначают белки, синие линии, их соединяющие, — вазимодействие между белками.</vt:lpstr>
      <vt:lpstr>Системная биология – поле для работ смежных специалистов ЗОЖ</vt:lpstr>
      <vt:lpstr>Сетевой анализ данных системной биологии</vt:lpstr>
      <vt:lpstr>Сигнатурный и полногеномный анализ</vt:lpstr>
      <vt:lpstr>Заключение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здорового образа жизни с позиции молекулярно-биохимических исследований</dc:title>
  <dc:creator>Пользователь Windows</dc:creator>
  <cp:lastModifiedBy>Пользователь Windows</cp:lastModifiedBy>
  <cp:revision>104</cp:revision>
  <dcterms:created xsi:type="dcterms:W3CDTF">2022-05-15T12:44:08Z</dcterms:created>
  <dcterms:modified xsi:type="dcterms:W3CDTF">2022-05-26T10:20:26Z</dcterms:modified>
</cp:coreProperties>
</file>