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68" r:id="rId2"/>
  </p:sldMasterIdLst>
  <p:notesMasterIdLst>
    <p:notesMasterId r:id="rId27"/>
  </p:notesMasterIdLst>
  <p:sldIdLst>
    <p:sldId id="256" r:id="rId3"/>
    <p:sldId id="347" r:id="rId4"/>
    <p:sldId id="348" r:id="rId5"/>
    <p:sldId id="349" r:id="rId6"/>
    <p:sldId id="351" r:id="rId7"/>
    <p:sldId id="350" r:id="rId8"/>
    <p:sldId id="352" r:id="rId9"/>
    <p:sldId id="353" r:id="rId10"/>
    <p:sldId id="354" r:id="rId11"/>
    <p:sldId id="355" r:id="rId12"/>
    <p:sldId id="356" r:id="rId13"/>
    <p:sldId id="357" r:id="rId14"/>
    <p:sldId id="358" r:id="rId15"/>
    <p:sldId id="359" r:id="rId16"/>
    <p:sldId id="360" r:id="rId17"/>
    <p:sldId id="361" r:id="rId18"/>
    <p:sldId id="362" r:id="rId19"/>
    <p:sldId id="363" r:id="rId20"/>
    <p:sldId id="364" r:id="rId21"/>
    <p:sldId id="365" r:id="rId22"/>
    <p:sldId id="366" r:id="rId23"/>
    <p:sldId id="367" r:id="rId24"/>
    <p:sldId id="368" r:id="rId25"/>
    <p:sldId id="369" r:id="rId26"/>
  </p:sldIdLst>
  <p:sldSz cx="12192000" cy="6858000"/>
  <p:notesSz cx="6858000" cy="9144000"/>
  <p:defaultTextStyle>
    <a:defPPr>
      <a:defRPr lang="ru-BY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71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BY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05E559-E3A7-495C-B728-B50A83147B86}" type="datetimeFigureOut">
              <a:rPr lang="ru-BY" smtClean="0"/>
              <a:t>26.07.2022</a:t>
            </a:fld>
            <a:endParaRPr lang="ru-BY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BY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BY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BY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4CE494-F0D3-4AA3-B375-8EE017E6292C}" type="slidenum">
              <a:rPr lang="ru-BY" smtClean="0"/>
              <a:t>‹#›</a:t>
            </a:fld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2727141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BY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4CE494-F0D3-4AA3-B375-8EE017E6292C}" type="slidenum">
              <a:rPr lang="ru-BY" smtClean="0"/>
              <a:t>4</a:t>
            </a:fld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2077892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5F1131-DF08-4B3B-8088-522DD95E3A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BY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63FB149-3B06-42DB-88DD-AEE5B4DF13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BY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79F203D-BD01-40F3-B850-A2B77F61D1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9143-7098-4706-BD8C-1755B700F1CE}" type="datetimeFigureOut">
              <a:rPr lang="ru-BY" smtClean="0"/>
              <a:t>26.07.2022</a:t>
            </a:fld>
            <a:endParaRPr lang="ru-BY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B04D6D5-8FF3-465C-A302-3F43EEFF3F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BY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4715EE8-818F-4934-BFB4-3AE26217ED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7101D-F19E-444C-A67C-E882F7FD61BD}" type="slidenum">
              <a:rPr lang="ru-BY" smtClean="0"/>
              <a:t>‹#›</a:t>
            </a:fld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41669647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3D2847-B999-438C-BDA1-4156D7A78F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BY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6B3A116-E220-4086-8609-4E19D3DD48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BY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2609BE0-8759-4E2C-B105-F5C38DA76C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9143-7098-4706-BD8C-1755B700F1CE}" type="datetimeFigureOut">
              <a:rPr lang="ru-BY" smtClean="0"/>
              <a:t>26.07.2022</a:t>
            </a:fld>
            <a:endParaRPr lang="ru-BY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3F5D836-EE87-43A5-ADFB-A9F4EA948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BY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E46CE36-B233-4D4F-BD03-BBDFF6A249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7101D-F19E-444C-A67C-E882F7FD61BD}" type="slidenum">
              <a:rPr lang="ru-BY" smtClean="0"/>
              <a:t>‹#›</a:t>
            </a:fld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18340767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B699EDF-0AA9-4615-9221-7778DF9771C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BY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3A8714C-B27E-4C7D-AEDC-124EAE19EA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BY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F4C6903-1BEF-480D-B946-6DA1785B52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9143-7098-4706-BD8C-1755B700F1CE}" type="datetimeFigureOut">
              <a:rPr lang="ru-BY" smtClean="0"/>
              <a:t>26.07.2022</a:t>
            </a:fld>
            <a:endParaRPr lang="ru-BY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921182C-0DF8-4A76-8D1B-A4F0A83EAC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BY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3264D9C-347E-4AA9-A64B-3E704C27C1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7101D-F19E-444C-A67C-E882F7FD61BD}" type="slidenum">
              <a:rPr lang="ru-BY" smtClean="0"/>
              <a:t>‹#›</a:t>
            </a:fld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3766910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D46FD1AA-ACBC-47EF-AC2A-7A0C0F9EFA09}" type="slidenum">
              <a:rPr lang="ru-RU" altLang="ru-BY" smtClean="0"/>
              <a:pPr/>
              <a:t>‹#›</a:t>
            </a:fld>
            <a:endParaRPr lang="ru-RU" altLang="ru-BY"/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3018490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9143-7098-4706-BD8C-1755B700F1CE}" type="datetimeFigureOut">
              <a:rPr lang="ru-BY" smtClean="0"/>
              <a:t>26.07.2022</a:t>
            </a:fld>
            <a:endParaRPr lang="ru-B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B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7101D-F19E-444C-A67C-E882F7FD61BD}" type="slidenum">
              <a:rPr lang="ru-BY" smtClean="0"/>
              <a:t>‹#›</a:t>
            </a:fld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27881592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E7DEF770-F030-4047-96A7-45FC9F0788FB}" type="slidenum">
              <a:rPr lang="ru-RU" altLang="ru-BY" smtClean="0"/>
              <a:pPr/>
              <a:t>‹#›</a:t>
            </a:fld>
            <a:endParaRPr lang="ru-RU" altLang="ru-BY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69686263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9143-7098-4706-BD8C-1755B700F1CE}" type="datetimeFigureOut">
              <a:rPr lang="ru-BY" smtClean="0"/>
              <a:t>26.07.2022</a:t>
            </a:fld>
            <a:endParaRPr lang="ru-B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B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7101D-F19E-444C-A67C-E882F7FD61BD}" type="slidenum">
              <a:rPr lang="ru-BY" smtClean="0"/>
              <a:t>‹#›</a:t>
            </a:fld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39028283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9143-7098-4706-BD8C-1755B700F1CE}" type="datetimeFigureOut">
              <a:rPr lang="ru-BY" smtClean="0"/>
              <a:t>26.07.2022</a:t>
            </a:fld>
            <a:endParaRPr lang="ru-BY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BY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7101D-F19E-444C-A67C-E882F7FD61BD}" type="slidenum">
              <a:rPr lang="ru-BY" smtClean="0"/>
              <a:t>‹#›</a:t>
            </a:fld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23641751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CFB97-1318-444F-9296-5B1622F251EB}" type="slidenum">
              <a:rPr lang="ru-RU" altLang="ru-BY" smtClean="0"/>
              <a:pPr/>
              <a:t>‹#›</a:t>
            </a:fld>
            <a:endParaRPr lang="ru-RU" altLang="ru-BY"/>
          </a:p>
        </p:txBody>
      </p:sp>
    </p:spTree>
    <p:extLst>
      <p:ext uri="{BB962C8B-B14F-4D97-AF65-F5344CB8AC3E}">
        <p14:creationId xmlns:p14="http://schemas.microsoft.com/office/powerpoint/2010/main" val="23373080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866F14-C550-4014-A53A-89412C68EB2B}" type="slidenum">
              <a:rPr lang="ru-RU" altLang="ru-BY" smtClean="0"/>
              <a:pPr/>
              <a:t>‹#›</a:t>
            </a:fld>
            <a:endParaRPr lang="ru-RU" altLang="ru-BY"/>
          </a:p>
        </p:txBody>
      </p:sp>
    </p:spTree>
    <p:extLst>
      <p:ext uri="{BB962C8B-B14F-4D97-AF65-F5344CB8AC3E}">
        <p14:creationId xmlns:p14="http://schemas.microsoft.com/office/powerpoint/2010/main" val="102861194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DFA9143-7098-4706-BD8C-1755B700F1CE}" type="datetimeFigureOut">
              <a:rPr lang="ru-BY" smtClean="0"/>
              <a:t>26.07.2022</a:t>
            </a:fld>
            <a:endParaRPr lang="ru-B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ru-B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367101D-F19E-444C-A67C-E882F7FD61BD}" type="slidenum">
              <a:rPr lang="ru-BY" smtClean="0"/>
              <a:t>‹#›</a:t>
            </a:fld>
            <a:endParaRPr lang="ru-BY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4428016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22FF73-DB2E-4B64-8AE4-C7931A5782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BY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038C211-DCF8-4BF5-BF6B-3EC5A3BDF7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BY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EB4827E-D443-451C-B1F9-1F13FEFAD7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9143-7098-4706-BD8C-1755B700F1CE}" type="datetimeFigureOut">
              <a:rPr lang="ru-BY" smtClean="0"/>
              <a:t>26.07.2022</a:t>
            </a:fld>
            <a:endParaRPr lang="ru-BY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ABF43A4-1AA5-49BC-8D3F-A980E66960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BY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1B003EF-F59E-4A03-A113-2FA09F8249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7101D-F19E-444C-A67C-E882F7FD61BD}" type="slidenum">
              <a:rPr lang="ru-BY" smtClean="0"/>
              <a:t>‹#›</a:t>
            </a:fld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171524088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8DFC94F-9392-4B9A-B560-2C41E61B8F0E}" type="slidenum">
              <a:rPr lang="ru-RU" altLang="ru-BY" smtClean="0"/>
              <a:pPr/>
              <a:t>‹#›</a:t>
            </a:fld>
            <a:endParaRPr lang="ru-RU" altLang="ru-BY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99617052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9143-7098-4706-BD8C-1755B700F1CE}" type="datetimeFigureOut">
              <a:rPr lang="ru-BY" smtClean="0"/>
              <a:t>26.07.2022</a:t>
            </a:fld>
            <a:endParaRPr lang="ru-B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B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7101D-F19E-444C-A67C-E882F7FD61BD}" type="slidenum">
              <a:rPr lang="ru-BY" smtClean="0"/>
              <a:t>‹#›</a:t>
            </a:fld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207257041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9143-7098-4706-BD8C-1755B700F1CE}" type="datetimeFigureOut">
              <a:rPr lang="ru-BY" smtClean="0"/>
              <a:t>26.07.2022</a:t>
            </a:fld>
            <a:endParaRPr lang="ru-B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B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7101D-F19E-444C-A67C-E882F7FD61BD}" type="slidenum">
              <a:rPr lang="ru-BY" smtClean="0"/>
              <a:t>‹#›</a:t>
            </a:fld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10906586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E6CBFA-C8DB-46E4-BA88-E8AC36F6F9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BY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C3FFAF1-7024-4C91-A215-C1C1AD16E3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3001705-C001-4099-BB5B-5B700F0DC5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9143-7098-4706-BD8C-1755B700F1CE}" type="datetimeFigureOut">
              <a:rPr lang="ru-BY" smtClean="0"/>
              <a:t>26.07.2022</a:t>
            </a:fld>
            <a:endParaRPr lang="ru-BY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0CBC43D-2475-4615-8E9A-80031B69FB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BY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DB4DCFB-5567-42E1-AA4E-86F5BF0B5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7101D-F19E-444C-A67C-E882F7FD61BD}" type="slidenum">
              <a:rPr lang="ru-BY" smtClean="0"/>
              <a:t>‹#›</a:t>
            </a:fld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4703065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08E583-0F58-441D-BBB4-49BDE88AA5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BY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F4E8331-61B9-4A9B-9776-8B89431659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BY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49886C1-5CC5-4635-9685-C6EEA91628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BY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CEBB63E-8E9D-4051-A1F8-DF690C4C53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9143-7098-4706-BD8C-1755B700F1CE}" type="datetimeFigureOut">
              <a:rPr lang="ru-BY" smtClean="0"/>
              <a:t>26.07.2022</a:t>
            </a:fld>
            <a:endParaRPr lang="ru-BY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7C23BEE-EE14-4285-BDB1-0A906A7989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BY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0412FF9-A2A4-42D0-A3D1-3AB26D8BCF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7101D-F19E-444C-A67C-E882F7FD61BD}" type="slidenum">
              <a:rPr lang="ru-BY" smtClean="0"/>
              <a:t>‹#›</a:t>
            </a:fld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8604327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9A1239F-5EBB-4677-9FF7-C44AD0F66D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BY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62723FC-3EC6-4B0E-8B80-32E3DE5699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073C060-58CB-48FD-8FE6-080D70A182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BY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9B3DFC6-A602-4E54-ABE3-173567E9DDB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1F49A7B-0F87-4F3F-A86A-57B53EC1D3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BY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652FF58A-8099-4628-A4BD-BDCF3108F8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9143-7098-4706-BD8C-1755B700F1CE}" type="datetimeFigureOut">
              <a:rPr lang="ru-BY" smtClean="0"/>
              <a:t>26.07.2022</a:t>
            </a:fld>
            <a:endParaRPr lang="ru-BY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AAB6E7A4-B1AF-4767-8619-4C19737220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BY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9FA363E8-8A10-4389-AE97-118FD577A2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7101D-F19E-444C-A67C-E882F7FD61BD}" type="slidenum">
              <a:rPr lang="ru-BY" smtClean="0"/>
              <a:t>‹#›</a:t>
            </a:fld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14724804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0F2D4E8-6ACA-4A04-8FD2-6A781EAA83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BY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432D9BB7-11E5-4C21-92C6-B17B898DA3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9143-7098-4706-BD8C-1755B700F1CE}" type="datetimeFigureOut">
              <a:rPr lang="ru-BY" smtClean="0"/>
              <a:t>26.07.2022</a:t>
            </a:fld>
            <a:endParaRPr lang="ru-BY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B8A30520-A436-42F3-988B-E200391074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BY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6F2F34A-2046-4D60-9684-C3892DCFC4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7101D-F19E-444C-A67C-E882F7FD61BD}" type="slidenum">
              <a:rPr lang="ru-BY" smtClean="0"/>
              <a:t>‹#›</a:t>
            </a:fld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17387135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7D2CFC53-9007-43F4-B38C-3FF193F2D1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9143-7098-4706-BD8C-1755B700F1CE}" type="datetimeFigureOut">
              <a:rPr lang="ru-BY" smtClean="0"/>
              <a:t>26.07.2022</a:t>
            </a:fld>
            <a:endParaRPr lang="ru-BY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1432402-7DB4-46A4-BE33-B765349655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BY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31E5342-9B1C-4783-8427-56F557E9A1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7101D-F19E-444C-A67C-E882F7FD61BD}" type="slidenum">
              <a:rPr lang="ru-BY" smtClean="0"/>
              <a:t>‹#›</a:t>
            </a:fld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17676653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334E20-173C-4D25-AF6E-885DC73205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BY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35DB0B0-11AB-4138-BB7A-940450D430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BY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82961A9-D46E-4D22-920D-D9629644EE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09A8A7A-0BCC-4FD3-9A18-73E9598336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9143-7098-4706-BD8C-1755B700F1CE}" type="datetimeFigureOut">
              <a:rPr lang="ru-BY" smtClean="0"/>
              <a:t>26.07.2022</a:t>
            </a:fld>
            <a:endParaRPr lang="ru-BY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D14B720-5A5D-4283-B73C-8B2E01E990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BY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6D95224-7BAB-4A05-A273-08BCC6BBF4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7101D-F19E-444C-A67C-E882F7FD61BD}" type="slidenum">
              <a:rPr lang="ru-BY" smtClean="0"/>
              <a:t>‹#›</a:t>
            </a:fld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25450947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AB6ACE-1B8D-444E-8A1D-15923ABD08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BY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0D70843-D643-430D-A290-80671DCE46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BY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14CFCDA-7798-42AC-8C95-33314D4D55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9BB220D-F8DF-4845-B44C-1A82CA7061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9143-7098-4706-BD8C-1755B700F1CE}" type="datetimeFigureOut">
              <a:rPr lang="ru-BY" smtClean="0"/>
              <a:t>26.07.2022</a:t>
            </a:fld>
            <a:endParaRPr lang="ru-BY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003D44F-38C1-4398-A77C-D6478996F4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BY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A5D352E-3043-4722-A44F-CDC8F8A8B9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7101D-F19E-444C-A67C-E882F7FD61BD}" type="slidenum">
              <a:rPr lang="ru-BY" smtClean="0"/>
              <a:t>‹#›</a:t>
            </a:fld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30264312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781CE0-F04C-4059-AD84-AB933F5CA2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BY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E8D119A-C62A-442D-B850-A4F17BF522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BY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771C387-1013-4363-8FAB-4A6AAEB75B8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FA9143-7098-4706-BD8C-1755B700F1CE}" type="datetimeFigureOut">
              <a:rPr lang="ru-BY" smtClean="0"/>
              <a:t>26.07.2022</a:t>
            </a:fld>
            <a:endParaRPr lang="ru-BY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D3424E3-5929-485D-825E-AD11AF88983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BY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DC8FBBC-D97D-4F1D-A1B7-42F9A5D37A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67101D-F19E-444C-A67C-E882F7FD61BD}" type="slidenum">
              <a:rPr lang="ru-BY" smtClean="0"/>
              <a:t>‹#›</a:t>
            </a:fld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34117039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BY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8DFA9143-7098-4706-BD8C-1755B700F1CE}" type="datetimeFigureOut">
              <a:rPr lang="ru-BY" smtClean="0"/>
              <a:t>26.07.2022</a:t>
            </a:fld>
            <a:endParaRPr lang="ru-B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ru-B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F367101D-F19E-444C-A67C-E882F7FD61BD}" type="slidenum">
              <a:rPr lang="ru-BY" smtClean="0"/>
              <a:t>‹#›</a:t>
            </a:fld>
            <a:endParaRPr lang="ru-BY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604355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3.jpg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0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elarus.by/ru/press-center/press-release/belorusskoe-prilozhenie-msqrd-voshlo-v-top-5-luchshix-po-versii-google_i_0000049730.html" TargetMode="External"/><Relationship Id="rId2" Type="http://schemas.openxmlformats.org/officeDocument/2006/relationships/hyperlink" Target="http://www.belarus.by/ru/business/business-news/japonija-vidit-znachitelnyj-potentsial-sotrudnichestva-s-belarusju-v-it-sfere_i_0000036350.html" TargetMode="External"/><Relationship Id="rId1" Type="http://schemas.openxmlformats.org/officeDocument/2006/relationships/slideLayout" Target="../slideLayouts/slideLayout13.xml"/><Relationship Id="rId4" Type="http://schemas.openxmlformats.org/officeDocument/2006/relationships/hyperlink" Target="http://www.belarus.by/ru/press-center/speeches-and-interviews/supermodel-natalja-vodjanova-posetila-park-vysokix-texnologij_i_0000079732.html" TargetMode="Externa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7" Type="http://schemas.openxmlformats.org/officeDocument/2006/relationships/image" Target="../media/image42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1.jpg"/><Relationship Id="rId5" Type="http://schemas.openxmlformats.org/officeDocument/2006/relationships/image" Target="../media/image40.jpg"/><Relationship Id="rId4" Type="http://schemas.openxmlformats.org/officeDocument/2006/relationships/image" Target="../media/image39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C3D446E-6F82-4CE5-A0AD-DAFCB67CA8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46504" y="256032"/>
            <a:ext cx="8985504" cy="2945384"/>
          </a:xfrm>
        </p:spPr>
        <p:txBody>
          <a:bodyPr>
            <a:noAutofit/>
          </a:bodyPr>
          <a:lstStyle/>
          <a:p>
            <a:pPr hangingPunct="0">
              <a:lnSpc>
                <a:spcPct val="107000"/>
              </a:lnSpc>
              <a:spcAft>
                <a:spcPts val="0"/>
              </a:spcAft>
            </a:pPr>
            <a:r>
              <a:rPr lang="ru-RU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КЛЮЧЕВЫЕ ДОСТИЖЕНИЯ РЕСПУБЛИКИ БЕЛАРУСЬ </a:t>
            </a:r>
            <a:br>
              <a:rPr lang="ru-RU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СОВРЕМЕННОМ ЭТАПЕ: ЦИФРЫ И ФАКТЫ</a:t>
            </a:r>
            <a:endParaRPr lang="ru-BY" sz="4000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36A4D458-0909-45B7-BAAF-BC7673BF7617}"/>
              </a:ext>
            </a:extLst>
          </p:cNvPr>
          <p:cNvSpPr/>
          <p:nvPr/>
        </p:nvSpPr>
        <p:spPr>
          <a:xfrm>
            <a:off x="5059680" y="5308960"/>
            <a:ext cx="6096000" cy="1115049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450215" algn="just">
              <a:lnSpc>
                <a:spcPct val="107000"/>
              </a:lnSpc>
              <a:spcAft>
                <a:spcPts val="0"/>
              </a:spcAft>
            </a:pPr>
            <a:r>
              <a:rPr lang="ru-RU" sz="15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«У</a:t>
            </a:r>
            <a:r>
              <a:rPr lang="be-BY" sz="1500" b="1" i="1" spc="-4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спехи и достижения людей создают историю государства, объединяют народ в чувстве гордости за своих соотечественников, формируют имидж страны – сильной, успешной, созидательной и непременно красивой</a:t>
            </a:r>
            <a:r>
              <a:rPr lang="ru-RU" sz="15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  <a:r>
              <a:rPr lang="ru-RU" sz="15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be-BY" sz="1100" spc="-4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be-BY" spc="-4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А.Г.Лукашенко </a:t>
            </a:r>
            <a:endParaRPr lang="ru-BY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93145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1C1D80E0-4BA1-442D-B0B1-554C593BBE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6419" y="2137144"/>
            <a:ext cx="3370521" cy="3581400"/>
          </a:xfrm>
        </p:spPr>
        <p:txBody>
          <a:bodyPr>
            <a:normAutofit lnSpcReduction="10000"/>
          </a:bodyPr>
          <a:lstStyle/>
          <a:p>
            <a:pPr marL="0" indent="0" algn="just" hangingPunct="0">
              <a:lnSpc>
                <a:spcPct val="97000"/>
              </a:lnSpc>
              <a:spcAft>
                <a:spcPts val="0"/>
              </a:spcAft>
              <a:buNone/>
            </a:pPr>
            <a:r>
              <a:rPr lang="ru-RU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МАЗ и «БКМ Холдинг» завершили опытно-конструкторские работы и изготовили образцы грузовых электромобилей грузоподъемностью до 4 т и 10 т соответственно.</a:t>
            </a:r>
            <a:endParaRPr lang="ru-BY" sz="24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endParaRPr lang="ru-BY" dirty="0"/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1B651AB1-CE50-4184-AB74-EF88F03B33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430619"/>
            <a:ext cx="9601200" cy="1485900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Новая отрасль машиностроения – электротранспорт</a:t>
            </a:r>
            <a:endParaRPr lang="ru-BY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B7EEC012-2642-4489-899D-A37C08320F46}"/>
              </a:ext>
            </a:extLst>
          </p:cNvPr>
          <p:cNvSpPr/>
          <p:nvPr/>
        </p:nvSpPr>
        <p:spPr>
          <a:xfrm>
            <a:off x="5280838" y="5118379"/>
            <a:ext cx="6096000" cy="2049279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0215" indent="450215" algn="just" hangingPunct="0">
              <a:lnSpc>
                <a:spcPts val="1400"/>
              </a:lnSpc>
              <a:spcAft>
                <a:spcPts val="500"/>
              </a:spcAft>
            </a:pPr>
            <a:r>
              <a:rPr lang="ru-RU" dirty="0" err="1"/>
              <a:t>Электрогрузовик</a:t>
            </a:r>
            <a:r>
              <a:rPr lang="ru-RU" dirty="0"/>
              <a:t> МАЗ-4381Е0 при полной массе 12,5 тонны готов перевезти 5700 кг груза. Максимальная скорость «подстроена под мегаполис" — 85 км/ч, а запас хода составляет 100 км.</a:t>
            </a:r>
            <a:r>
              <a:rPr lang="ru-RU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образце достигнут практически 100%-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ый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уровень локализации разработки и производства, что обеспечивает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импортонезависимость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использованной в нем компонентной базы и интеллектуальной составляющей.</a:t>
            </a:r>
            <a:endParaRPr lang="ru-BY" sz="1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BY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AEC6F8E-2E88-4F70-92F1-B659A9E0AFF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250" t="21026" r="35553" b="8878"/>
          <a:stretch/>
        </p:blipFill>
        <p:spPr>
          <a:xfrm>
            <a:off x="6096000" y="1916519"/>
            <a:ext cx="4283402" cy="2998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9127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440298A-7FA0-4C5C-8853-3F8F2AFD5F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-29173"/>
            <a:ext cx="9601200" cy="715038"/>
          </a:xfrm>
        </p:spPr>
        <p:txBody>
          <a:bodyPr>
            <a:normAutofit/>
          </a:bodyPr>
          <a:lstStyle/>
          <a:p>
            <a:pPr algn="ctr"/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Военная промышленность</a:t>
            </a:r>
            <a:endParaRPr lang="ru-BY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6C9FF87-3646-476C-8169-B51CF6F547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7722" y="2616919"/>
            <a:ext cx="3985214" cy="1485900"/>
          </a:xfrm>
        </p:spPr>
        <p:txBody>
          <a:bodyPr>
            <a:normAutofit/>
          </a:bodyPr>
          <a:lstStyle/>
          <a:p>
            <a:pPr indent="0" algn="ctr" hangingPunct="0">
              <a:lnSpc>
                <a:spcPct val="107000"/>
              </a:lnSpc>
              <a:spcAft>
                <a:spcPts val="0"/>
              </a:spcAft>
              <a:buNone/>
            </a:pPr>
            <a:r>
              <a:rPr lang="ru-RU" sz="1600" spc="-3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Комплексная аппаратная связи подразделений тактического уровня управления «Кайман-КАС», оборудованная средствами связи и рабочим местом должностного лица</a:t>
            </a:r>
            <a:endParaRPr lang="ru-BY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7C421D6-813B-4E2D-96EC-D62A866D7F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616" y="633450"/>
            <a:ext cx="3985214" cy="1992607"/>
          </a:xfrm>
          <a:prstGeom prst="rect">
            <a:avLst/>
          </a:prstGeom>
        </p:spPr>
      </p:pic>
      <p:sp>
        <p:nvSpPr>
          <p:cNvPr id="6" name="Объект 2">
            <a:extLst>
              <a:ext uri="{FF2B5EF4-FFF2-40B4-BE49-F238E27FC236}">
                <a16:creationId xmlns:a16="http://schemas.microsoft.com/office/drawing/2014/main" id="{3D1B8437-F1D7-4845-BC62-4EFE06D13E20}"/>
              </a:ext>
            </a:extLst>
          </p:cNvPr>
          <p:cNvSpPr txBox="1">
            <a:spLocks/>
          </p:cNvSpPr>
          <p:nvPr/>
        </p:nvSpPr>
        <p:spPr>
          <a:xfrm>
            <a:off x="853856" y="6174859"/>
            <a:ext cx="2986777" cy="7150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14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 hangingPunct="0">
              <a:lnSpc>
                <a:spcPct val="107000"/>
              </a:lnSpc>
              <a:spcAft>
                <a:spcPts val="0"/>
              </a:spcAft>
              <a:buNone/>
            </a:pPr>
            <a:r>
              <a:rPr lang="ru-RU" sz="1600" spc="-3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Легкобронированный автомобиль «</a:t>
            </a:r>
            <a:r>
              <a:rPr lang="ru-RU" sz="1600" spc="-3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Волат</a:t>
            </a:r>
            <a:r>
              <a:rPr lang="ru-RU" sz="1600" spc="-3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» V1</a:t>
            </a:r>
            <a:endParaRPr lang="ru-BY" sz="16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endParaRPr lang="ru-BY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D1A3C1D-7047-498C-B04F-CF96AAF2A2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946" y="4038172"/>
            <a:ext cx="3277226" cy="2186378"/>
          </a:xfrm>
          <a:prstGeom prst="rect">
            <a:avLst/>
          </a:prstGeom>
        </p:spPr>
      </p:pic>
      <p:sp>
        <p:nvSpPr>
          <p:cNvPr id="9" name="Объект 2">
            <a:extLst>
              <a:ext uri="{FF2B5EF4-FFF2-40B4-BE49-F238E27FC236}">
                <a16:creationId xmlns:a16="http://schemas.microsoft.com/office/drawing/2014/main" id="{D48A6CE1-28E2-4E81-A04E-4BE0393720F7}"/>
              </a:ext>
            </a:extLst>
          </p:cNvPr>
          <p:cNvSpPr txBox="1">
            <a:spLocks/>
          </p:cNvSpPr>
          <p:nvPr/>
        </p:nvSpPr>
        <p:spPr>
          <a:xfrm>
            <a:off x="5781115" y="2756928"/>
            <a:ext cx="5890437" cy="11133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14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ctr" hangingPunct="0">
              <a:lnSpc>
                <a:spcPct val="107000"/>
              </a:lnSpc>
              <a:spcAft>
                <a:spcPts val="0"/>
              </a:spcAft>
              <a:buNone/>
            </a:pPr>
            <a:r>
              <a:rPr lang="ru-RU" sz="1500" spc="-3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Бронированное транспортное средство «Кайман», способное участвовать в разведывательных и диверсионных операциях, патрулировании и сопровождении колонн, проведении миротворческих операций</a:t>
            </a:r>
            <a:endParaRPr lang="ru-BY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01DAAA1-4BC1-4933-B1FA-AAF4395A44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3291" y="633450"/>
            <a:ext cx="4826086" cy="2123478"/>
          </a:xfrm>
          <a:prstGeom prst="rect">
            <a:avLst/>
          </a:prstGeom>
        </p:spPr>
      </p:pic>
      <p:sp>
        <p:nvSpPr>
          <p:cNvPr id="12" name="Объект 2">
            <a:extLst>
              <a:ext uri="{FF2B5EF4-FFF2-40B4-BE49-F238E27FC236}">
                <a16:creationId xmlns:a16="http://schemas.microsoft.com/office/drawing/2014/main" id="{68CB48DB-C22D-4B36-96FD-6278EE2243AA}"/>
              </a:ext>
            </a:extLst>
          </p:cNvPr>
          <p:cNvSpPr txBox="1">
            <a:spLocks/>
          </p:cNvSpPr>
          <p:nvPr/>
        </p:nvSpPr>
        <p:spPr>
          <a:xfrm>
            <a:off x="4457386" y="6406355"/>
            <a:ext cx="3277227" cy="5483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14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ctr" hangingPunct="0">
              <a:lnSpc>
                <a:spcPct val="107000"/>
              </a:lnSpc>
              <a:spcAft>
                <a:spcPts val="0"/>
              </a:spcAft>
              <a:buNone/>
            </a:pPr>
            <a:r>
              <a:rPr lang="ru-RU" sz="1500" spc="-3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Бронеавтомобиль «Защитник»</a:t>
            </a:r>
            <a:endParaRPr lang="ru-BY" dirty="0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34C25709-B18A-4A6F-BAB8-AFA3369580B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8799" y="4102819"/>
            <a:ext cx="3279569" cy="2244818"/>
          </a:xfrm>
          <a:prstGeom prst="rect">
            <a:avLst/>
          </a:prstGeom>
        </p:spPr>
      </p:pic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002A299C-DE76-42A3-AF32-D5B26824F8BB}"/>
              </a:ext>
            </a:extLst>
          </p:cNvPr>
          <p:cNvSpPr/>
          <p:nvPr/>
        </p:nvSpPr>
        <p:spPr>
          <a:xfrm>
            <a:off x="8445121" y="6083190"/>
            <a:ext cx="358030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Маловысотный мобильный РЛК «Роса-РБ-М»</a:t>
            </a:r>
            <a:endParaRPr lang="ru-BY" dirty="0"/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790F8ACC-A982-48EC-927B-060CC2AC8E2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4197" y="4258993"/>
            <a:ext cx="3991226" cy="1744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3699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E668F1-2B3A-43E0-B6F9-E8A130FF53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6736" y="182880"/>
            <a:ext cx="9579864" cy="688990"/>
          </a:xfrm>
        </p:spPr>
        <p:txBody>
          <a:bodyPr>
            <a:normAutofit/>
          </a:bodyPr>
          <a:lstStyle/>
          <a:p>
            <a:pPr algn="ctr"/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Топливно-энергетический комплекс</a:t>
            </a:r>
            <a:endParaRPr lang="ru-BY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2E36878-349E-4094-AE7D-45F67C4C28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5528" y="897707"/>
            <a:ext cx="5300472" cy="567682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Среди наиболее значимых проектов:</a:t>
            </a:r>
          </a:p>
          <a:p>
            <a:pPr marL="0" indent="0">
              <a:buNone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- выделить ввод в эксплуатацию установки первичной переработки нефти АТ-8 на «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Нафтане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», что позволило заменить изношенное оборудование, обеспечить техническую возможность переработки нефти до 12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млн.т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в год. </a:t>
            </a:r>
          </a:p>
          <a:p>
            <a:pPr marL="0" indent="0">
              <a:buNone/>
            </a:pP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- установка гидроочистки «Л-24/7» позволила полностью перейти на выпуск дизельного топлива, соответствующего экологическим нормам К5 (высший экологический класс топлива, в котором содержание серы в 35 раз ниже, чем в топливе класса К3).</a:t>
            </a:r>
            <a:endParaRPr lang="ru-BY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1106D63-1867-4C51-A0DE-72E326AD4A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5591" y="871870"/>
            <a:ext cx="2854105" cy="1901451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DBBD0386-CDCD-46B1-A90C-3A73AFE8706C}"/>
              </a:ext>
            </a:extLst>
          </p:cNvPr>
          <p:cNvSpPr/>
          <p:nvPr/>
        </p:nvSpPr>
        <p:spPr>
          <a:xfrm>
            <a:off x="6787557" y="2690336"/>
            <a:ext cx="463017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/>
              <a:t>Установка первичной переработки нефти АТ-8 — проект программы инвестиционного развития «</a:t>
            </a:r>
            <a:r>
              <a:rPr lang="ru-RU" sz="1400" dirty="0" err="1"/>
              <a:t>Нафтана</a:t>
            </a:r>
            <a:r>
              <a:rPr lang="ru-RU" sz="1400" dirty="0"/>
              <a:t>», реконструкция, а по факту стройка с нулевой отметки.</a:t>
            </a:r>
            <a:endParaRPr lang="ru-BY" sz="1400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FDB968B-7D35-46CA-A602-2373B6687A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3152" y="3429000"/>
            <a:ext cx="2409825" cy="2857500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D09BF945-55EA-47C5-A1A5-15E682717128}"/>
              </a:ext>
            </a:extLst>
          </p:cNvPr>
          <p:cNvSpPr/>
          <p:nvPr/>
        </p:nvSpPr>
        <p:spPr>
          <a:xfrm>
            <a:off x="7759127" y="6336792"/>
            <a:ext cx="301601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>
                <a:solidFill>
                  <a:srgbClr val="191B0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Установка гидроочистки «Л-24/7» </a:t>
            </a:r>
            <a:endParaRPr lang="ru-BY" sz="1400" dirty="0"/>
          </a:p>
        </p:txBody>
      </p:sp>
    </p:spTree>
    <p:extLst>
      <p:ext uri="{BB962C8B-B14F-4D97-AF65-F5344CB8AC3E}">
        <p14:creationId xmlns:p14="http://schemas.microsoft.com/office/powerpoint/2010/main" val="6173153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58FAEC82-3243-475C-9BE4-DFE3F3A73C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0392" y="758952"/>
            <a:ext cx="3730752" cy="5916168"/>
          </a:xfrm>
        </p:spPr>
        <p:txBody>
          <a:bodyPr>
            <a:normAutofit fontScale="92500" lnSpcReduction="10000"/>
          </a:bodyPr>
          <a:lstStyle/>
          <a:p>
            <a:pPr marL="0" indent="92075" algn="just">
              <a:lnSpc>
                <a:spcPct val="107000"/>
              </a:lnSpc>
              <a:spcAft>
                <a:spcPts val="0"/>
              </a:spcAft>
              <a:buNone/>
            </a:pPr>
            <a:r>
              <a:rPr lang="ru-RU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Доступом к электроэнергии</a:t>
            </a:r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обеспечено 100% населения</a:t>
            </a:r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ее потребление полностью обеспечивается за счет производства на собственных электростанциях. </a:t>
            </a:r>
          </a:p>
          <a:p>
            <a:pPr marL="92075" indent="173038" algn="just">
              <a:lnSpc>
                <a:spcPct val="107000"/>
              </a:lnSpc>
              <a:spcAft>
                <a:spcPts val="0"/>
              </a:spcAft>
            </a:pPr>
            <a:r>
              <a:rPr lang="ru-RU" sz="1600" spc="-4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 рейтинге </a:t>
            </a:r>
            <a:r>
              <a:rPr lang="ru-RU" sz="1600" b="1" spc="-4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стран Европы</a:t>
            </a:r>
            <a:r>
              <a:rPr lang="ru-RU" sz="1600" spc="-4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с самой </a:t>
            </a:r>
            <a:r>
              <a:rPr lang="ru-RU" sz="1600" b="1" spc="-4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дешевой электроэнергией</a:t>
            </a:r>
            <a:r>
              <a:rPr lang="ru-RU" sz="1600" spc="-4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для населения Беларусь занимает </a:t>
            </a:r>
            <a:r>
              <a:rPr lang="ru-RU" sz="1600" b="1" spc="-4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4-е место</a:t>
            </a:r>
            <a:r>
              <a:rPr lang="ru-RU" sz="1600" spc="-4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1600" i="1" spc="-4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(лидирует в рейтинге Казахстан, Россия заняла 2-е место, а самое дорогое электричество – в Германии)</a:t>
            </a:r>
            <a:r>
              <a:rPr lang="ru-RU" sz="1600" spc="-4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</a:p>
          <a:p>
            <a:pPr marL="92075" indent="173038" algn="just">
              <a:lnSpc>
                <a:spcPct val="107000"/>
              </a:lnSpc>
              <a:spcAft>
                <a:spcPts val="0"/>
              </a:spcAft>
            </a:pPr>
            <a:r>
              <a:rPr lang="ru-RU" sz="1600" spc="-4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 рейтинге Всемирного банка «Ведение бизнеса 2020» по показателю </a:t>
            </a:r>
            <a:r>
              <a:rPr lang="ru-RU" sz="1600" b="1" spc="-4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«Подключение к системе электроснабжения»</a:t>
            </a:r>
            <a:r>
              <a:rPr lang="ru-RU" sz="1600" spc="-4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Беларусь занимает 20-е место из почти 190 стран мира </a:t>
            </a:r>
            <a:r>
              <a:rPr lang="ru-RU" sz="1600" i="1" spc="-4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(Латвия – 61-е, Эстония – 53-е. Среди стран СНГ наша республика уступает только Российской Федерации).</a:t>
            </a:r>
            <a:endParaRPr lang="ru-BY" sz="16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indent="0" algn="just">
              <a:lnSpc>
                <a:spcPct val="107000"/>
              </a:lnSpc>
              <a:spcAft>
                <a:spcPts val="0"/>
              </a:spcAft>
              <a:buNone/>
            </a:pPr>
            <a:endParaRPr lang="ru-BY" sz="1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BY" dirty="0"/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E63EDAFE-459E-4CBD-92CD-D5BCDB0DB8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6192" y="182880"/>
            <a:ext cx="9601200" cy="576072"/>
          </a:xfrm>
        </p:spPr>
        <p:txBody>
          <a:bodyPr>
            <a:normAutofit/>
          </a:bodyPr>
          <a:lstStyle/>
          <a:p>
            <a:pPr algn="ctr"/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Топливно-энергетический комплекс</a:t>
            </a:r>
            <a:endParaRPr lang="ru-BY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B342A65-273F-4F33-AC2C-4BBBA30F246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600" r="77950" b="24667"/>
          <a:stretch/>
        </p:blipFill>
        <p:spPr>
          <a:xfrm>
            <a:off x="4792979" y="897699"/>
            <a:ext cx="3730751" cy="587529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5401E75-8676-4AEB-8411-A005D96A4C0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00" t="25200" r="77625" b="7067"/>
          <a:stretch/>
        </p:blipFill>
        <p:spPr>
          <a:xfrm>
            <a:off x="8735565" y="897699"/>
            <a:ext cx="3264408" cy="5818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2072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58FAEC82-3243-475C-9BE4-DFE3F3A73C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0392" y="758952"/>
            <a:ext cx="3730752" cy="6099048"/>
          </a:xfrm>
        </p:spPr>
        <p:txBody>
          <a:bodyPr>
            <a:normAutofit fontScale="70000" lnSpcReduction="20000"/>
          </a:bodyPr>
          <a:lstStyle/>
          <a:p>
            <a:pPr marL="0" indent="92075">
              <a:lnSpc>
                <a:spcPct val="107000"/>
              </a:lnSpc>
              <a:spcAft>
                <a:spcPts val="0"/>
              </a:spcAft>
              <a:buNone/>
            </a:pPr>
            <a:r>
              <a:rPr lang="ru-RU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Возобновляемые источники энергии:</a:t>
            </a:r>
          </a:p>
          <a:p>
            <a:pPr marL="0" indent="357188">
              <a:lnSpc>
                <a:spcPct val="150000"/>
              </a:lnSpc>
              <a:spcAft>
                <a:spcPts val="600"/>
              </a:spcAft>
            </a:pPr>
            <a:r>
              <a:rPr lang="ru-RU" sz="2400" spc="-4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Наиболее крупными объектами являются </a:t>
            </a:r>
            <a:r>
              <a:rPr lang="ru-RU" sz="2400" spc="-4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Чериковская</a:t>
            </a:r>
            <a:r>
              <a:rPr lang="ru-RU" sz="2400" spc="-4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и </a:t>
            </a:r>
            <a:r>
              <a:rPr lang="ru-RU" sz="2400" spc="-4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Речицкая</a:t>
            </a:r>
            <a:r>
              <a:rPr lang="ru-RU" sz="2400" spc="-4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фотоэлектрические станции мощностью 109 и 55,2 МВт, соответственно; </a:t>
            </a:r>
          </a:p>
          <a:p>
            <a:pPr marL="0" indent="357188">
              <a:lnSpc>
                <a:spcPct val="150000"/>
              </a:lnSpc>
              <a:spcAft>
                <a:spcPts val="600"/>
              </a:spcAft>
            </a:pPr>
            <a:endParaRPr lang="ru-RU" sz="2400" spc="-4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357188">
              <a:lnSpc>
                <a:spcPct val="150000"/>
              </a:lnSpc>
              <a:spcAft>
                <a:spcPts val="600"/>
              </a:spcAft>
            </a:pPr>
            <a:r>
              <a:rPr lang="ru-RU" sz="2400" spc="-4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Витебская и Полоцкая ГЭС мощностью 40 МВт и 21,66 МВт, соответственно. </a:t>
            </a:r>
          </a:p>
          <a:p>
            <a:pPr marL="0" indent="357188">
              <a:lnSpc>
                <a:spcPct val="150000"/>
              </a:lnSpc>
              <a:spcAft>
                <a:spcPts val="600"/>
              </a:spcAft>
            </a:pPr>
            <a:r>
              <a:rPr lang="ru-RU" sz="2400" spc="-4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Успешно эксплуатируется ветроэлектрическая станция установленной мощностью 9 МВт в районе </a:t>
            </a:r>
            <a:r>
              <a:rPr lang="ru-RU" sz="2400" spc="-4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н.п</a:t>
            </a:r>
            <a:r>
              <a:rPr lang="ru-RU" sz="2400" spc="-4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 </a:t>
            </a:r>
            <a:r>
              <a:rPr lang="ru-RU" sz="2400" spc="-4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Грабники</a:t>
            </a:r>
            <a:r>
              <a:rPr lang="ru-RU" sz="2400" spc="-4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2400" spc="-4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Новогрудского</a:t>
            </a:r>
            <a:r>
              <a:rPr lang="ru-RU" sz="2400" spc="-4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района</a:t>
            </a:r>
            <a:r>
              <a:rPr lang="ru-RU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ru-BY" sz="24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indent="92075">
              <a:lnSpc>
                <a:spcPct val="107000"/>
              </a:lnSpc>
              <a:spcAft>
                <a:spcPts val="0"/>
              </a:spcAft>
              <a:buNone/>
            </a:pPr>
            <a:endParaRPr lang="ru-BY" sz="16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indent="0" algn="just">
              <a:lnSpc>
                <a:spcPct val="107000"/>
              </a:lnSpc>
              <a:spcAft>
                <a:spcPts val="0"/>
              </a:spcAft>
              <a:buNone/>
            </a:pPr>
            <a:endParaRPr lang="ru-BY" sz="1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BY" dirty="0"/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E63EDAFE-459E-4CBD-92CD-D5BCDB0DB8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6192" y="182880"/>
            <a:ext cx="9601200" cy="576072"/>
          </a:xfrm>
        </p:spPr>
        <p:txBody>
          <a:bodyPr>
            <a:normAutofit/>
          </a:bodyPr>
          <a:lstStyle/>
          <a:p>
            <a:pPr algn="ctr"/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Топливно-энергетический комплекс</a:t>
            </a:r>
            <a:endParaRPr lang="ru-BY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C7FB951-EFAA-4901-9BDF-2FB1B8D1FA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4925" y="758952"/>
            <a:ext cx="3980177" cy="2005203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0F802258-C435-47A7-AE5F-1E7D8E144643}"/>
              </a:ext>
            </a:extLst>
          </p:cNvPr>
          <p:cNvSpPr/>
          <p:nvPr/>
        </p:nvSpPr>
        <p:spPr>
          <a:xfrm>
            <a:off x="8825102" y="1084118"/>
            <a:ext cx="2209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spc="-40" dirty="0" err="1">
                <a:solidFill>
                  <a:srgbClr val="191B0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Чериковская</a:t>
            </a:r>
            <a:r>
              <a:rPr lang="ru-RU" sz="1600" spc="-40" dirty="0">
                <a:solidFill>
                  <a:srgbClr val="191B0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фотоэлектрическая станция </a:t>
            </a:r>
            <a:endParaRPr lang="ru-BY" sz="1600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CE97F59-66EE-4496-ADBB-EB69620E4A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7331" y="3028432"/>
            <a:ext cx="3318493" cy="1978133"/>
          </a:xfrm>
          <a:prstGeom prst="rect">
            <a:avLst/>
          </a:prstGeom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ACEAF411-E8BB-4F51-A0C2-A780C321B26C}"/>
              </a:ext>
            </a:extLst>
          </p:cNvPr>
          <p:cNvSpPr/>
          <p:nvPr/>
        </p:nvSpPr>
        <p:spPr>
          <a:xfrm>
            <a:off x="9288130" y="3904957"/>
            <a:ext cx="162525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1600" spc="-40" dirty="0">
                <a:solidFill>
                  <a:srgbClr val="191B0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Витебская ГЭС</a:t>
            </a:r>
            <a:endParaRPr lang="ru-BY" sz="1600" dirty="0">
              <a:solidFill>
                <a:prstClr val="black"/>
              </a:solidFill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465EEECC-41F2-44E6-8608-0BDE12EC7C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1556" y="5270842"/>
            <a:ext cx="2773680" cy="1560195"/>
          </a:xfrm>
          <a:prstGeom prst="rect">
            <a:avLst/>
          </a:prstGeom>
        </p:spPr>
      </p:pic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D8EDA763-5495-4A40-86CB-5A1959FF640B}"/>
              </a:ext>
            </a:extLst>
          </p:cNvPr>
          <p:cNvSpPr/>
          <p:nvPr/>
        </p:nvSpPr>
        <p:spPr>
          <a:xfrm>
            <a:off x="8855648" y="5597902"/>
            <a:ext cx="249021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600" spc="-40" dirty="0">
                <a:solidFill>
                  <a:srgbClr val="191B0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Ветроэлектрическая станция в районе </a:t>
            </a:r>
            <a:r>
              <a:rPr lang="ru-RU" sz="1600" spc="-40" dirty="0" err="1">
                <a:solidFill>
                  <a:srgbClr val="191B0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н.п</a:t>
            </a:r>
            <a:r>
              <a:rPr lang="ru-RU" sz="1600" spc="-40" dirty="0">
                <a:solidFill>
                  <a:srgbClr val="191B0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 </a:t>
            </a:r>
            <a:r>
              <a:rPr lang="ru-RU" sz="1600" spc="-40" dirty="0" err="1">
                <a:solidFill>
                  <a:srgbClr val="191B0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Грабники</a:t>
            </a:r>
            <a:r>
              <a:rPr lang="ru-RU" sz="1600" spc="-40" dirty="0">
                <a:solidFill>
                  <a:srgbClr val="191B0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  <a:p>
            <a:pPr lvl="0" algn="ctr"/>
            <a:r>
              <a:rPr lang="ru-RU" sz="1600" spc="-40" dirty="0" err="1">
                <a:solidFill>
                  <a:srgbClr val="191B0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Новогрудского</a:t>
            </a:r>
            <a:r>
              <a:rPr lang="ru-RU" sz="1600" spc="-40" dirty="0">
                <a:solidFill>
                  <a:srgbClr val="191B0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района</a:t>
            </a:r>
            <a:endParaRPr lang="ru-BY" sz="1600" dirty="0">
              <a:solidFill>
                <a:srgbClr val="191B0E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81287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58FAEC82-3243-475C-9BE4-DFE3F3A73C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0392" y="676656"/>
            <a:ext cx="10634472" cy="6181344"/>
          </a:xfrm>
        </p:spPr>
        <p:txBody>
          <a:bodyPr>
            <a:normAutofit lnSpcReduction="10000"/>
          </a:bodyPr>
          <a:lstStyle/>
          <a:p>
            <a:pPr marL="92075" indent="173038" algn="just">
              <a:lnSpc>
                <a:spcPct val="107000"/>
              </a:lnSpc>
              <a:spcAft>
                <a:spcPts val="0"/>
              </a:spcAft>
            </a:pPr>
            <a:r>
              <a:rPr lang="ru-RU" spc="-4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 глобальном рейтинге продовольственной безопасности за 2021 г. наша страна находится на 36-м месте из 113 государств мира и характеризуется как государство с благоприятными условиями обеспечения продовольствием.</a:t>
            </a:r>
          </a:p>
          <a:p>
            <a:pPr marL="92075" indent="173038" algn="just"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 ЕАЭС  в разрезе стран наиболее высокие показатели самообеспеченности </a:t>
            </a:r>
            <a:r>
              <a:rPr lang="ru-RU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продовольсвием</a:t>
            </a:r>
            <a:r>
              <a:rPr lang="ru-RU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достигнуты в Беларуси (94%) и России (90%). Далее следуют Казахстан (83%), Кыргызстан (81%), Армения (73%). В общем объеме взаимной торговли продуктами питания в ЕАЭС на долю Республики Беларусь приходится около 43%.</a:t>
            </a:r>
          </a:p>
          <a:p>
            <a:pPr marL="92075" indent="173038" algn="just"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Беларусь входит в число лидеров по экспорту продуктов питания и занимает в мировом рейтинге экспортеров:</a:t>
            </a:r>
          </a:p>
          <a:p>
            <a:pPr indent="0" algn="just">
              <a:lnSpc>
                <a:spcPct val="107000"/>
              </a:lnSpc>
              <a:spcAft>
                <a:spcPts val="0"/>
              </a:spcAft>
              <a:buNone/>
            </a:pPr>
            <a:r>
              <a:rPr lang="ru-RU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третью позицию по экспорту масла (после Новой Зеландии и ЕС);</a:t>
            </a:r>
          </a:p>
          <a:p>
            <a:pPr indent="0" algn="just">
              <a:lnSpc>
                <a:spcPct val="107000"/>
              </a:lnSpc>
              <a:spcAft>
                <a:spcPts val="0"/>
              </a:spcAft>
              <a:buNone/>
            </a:pPr>
            <a:r>
              <a:rPr lang="ru-RU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третье место по экспорту молока сгущенного (после ЕС и Малайзии);</a:t>
            </a:r>
          </a:p>
          <a:p>
            <a:pPr indent="0" algn="just">
              <a:lnSpc>
                <a:spcPct val="107000"/>
              </a:lnSpc>
              <a:spcAft>
                <a:spcPts val="0"/>
              </a:spcAft>
              <a:buNone/>
            </a:pPr>
            <a:r>
              <a:rPr lang="ru-RU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третью позицию по экспорту молочной сыворотки сухой и продуктов на ее основе (после ЕС и США);</a:t>
            </a:r>
          </a:p>
          <a:p>
            <a:pPr indent="0" algn="just">
              <a:lnSpc>
                <a:spcPct val="107000"/>
              </a:lnSpc>
              <a:spcAft>
                <a:spcPts val="0"/>
              </a:spcAft>
              <a:buNone/>
            </a:pPr>
            <a:r>
              <a:rPr lang="ru-RU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четвертую позицию по экспорту сыра (после ЕС, США, Новой Зеландии);</a:t>
            </a:r>
          </a:p>
          <a:p>
            <a:pPr indent="0" algn="just">
              <a:lnSpc>
                <a:spcPct val="107000"/>
              </a:lnSpc>
              <a:spcAft>
                <a:spcPts val="0"/>
              </a:spcAft>
              <a:buNone/>
            </a:pPr>
            <a:r>
              <a:rPr lang="ru-RU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пятое место по экспорту сухого обезжиренного молока (после США, ЕС, Новой Зеландии, Австралии).</a:t>
            </a:r>
          </a:p>
          <a:p>
            <a:pPr indent="0" algn="just">
              <a:lnSpc>
                <a:spcPct val="107000"/>
              </a:lnSpc>
              <a:spcAft>
                <a:spcPts val="0"/>
              </a:spcAft>
              <a:buNone/>
            </a:pPr>
            <a:endParaRPr lang="ru-BY" sz="19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BY" dirty="0"/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E63EDAFE-459E-4CBD-92CD-D5BCDB0DB8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6192" y="182880"/>
            <a:ext cx="9601200" cy="576072"/>
          </a:xfrm>
        </p:spPr>
        <p:txBody>
          <a:bodyPr>
            <a:normAutofit/>
          </a:bodyPr>
          <a:lstStyle/>
          <a:p>
            <a:pPr algn="ctr"/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Сельское хозяйство</a:t>
            </a:r>
            <a:endParaRPr lang="ru-BY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48528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E63EDAFE-459E-4CBD-92CD-D5BCDB0DB8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6192" y="182880"/>
            <a:ext cx="9601200" cy="576072"/>
          </a:xfrm>
        </p:spPr>
        <p:txBody>
          <a:bodyPr>
            <a:normAutofit/>
          </a:bodyPr>
          <a:lstStyle/>
          <a:p>
            <a:pPr algn="ctr"/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Транспорт</a:t>
            </a:r>
            <a:endParaRPr lang="ru-BY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CB931BD3-F744-4426-BB87-0584F1BA94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9536" y="649224"/>
            <a:ext cx="2560320" cy="6208776"/>
          </a:xfrm>
        </p:spPr>
        <p:txBody>
          <a:bodyPr>
            <a:normAutofit fontScale="92500" lnSpcReduction="20000"/>
          </a:bodyPr>
          <a:lstStyle/>
          <a:p>
            <a:pPr marL="0" indent="0" algn="just">
              <a:lnSpc>
                <a:spcPct val="107000"/>
              </a:lnSpc>
              <a:spcAft>
                <a:spcPts val="0"/>
              </a:spcAft>
              <a:buNone/>
            </a:pPr>
            <a:r>
              <a:rPr lang="ru-RU" spc="-3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Динамичное развитие </a:t>
            </a:r>
            <a:r>
              <a:rPr lang="ru-RU" b="1" spc="-3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минского метрополитена</a:t>
            </a:r>
            <a:r>
              <a:rPr lang="ru-RU" spc="-3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0" indent="0" algn="just">
              <a:lnSpc>
                <a:spcPct val="107000"/>
              </a:lnSpc>
              <a:spcAft>
                <a:spcPts val="0"/>
              </a:spcAft>
              <a:buNone/>
            </a:pPr>
            <a:r>
              <a:rPr lang="ru-RU" spc="-3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 момента открытия, состоявшегося летом 1984 г., столичная подземка перевезла около 8 млрд пассажиров (в 2021 г. – более 226 млн чел). В 2020 г. были открыты 4 станции новой, </a:t>
            </a:r>
            <a:r>
              <a:rPr lang="ru-RU" spc="-3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Зеленолужской</a:t>
            </a:r>
            <a:r>
              <a:rPr lang="ru-RU" spc="-3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линии метро, которая в перспективе соединит южный и северный районы </a:t>
            </a:r>
            <a:r>
              <a:rPr lang="ru-RU" spc="-3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г.Минска</a:t>
            </a:r>
            <a:r>
              <a:rPr lang="ru-RU" spc="-3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пройдет через центральную часть города (каждый километр пути вместе с отделкой обходится почти в 80 млн долл.)</a:t>
            </a:r>
            <a:endParaRPr lang="ru-BY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5528D00-DBD0-4CA4-8501-EEF3C69478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8340" y="1265155"/>
            <a:ext cx="7314124" cy="5086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4812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E63EDAFE-459E-4CBD-92CD-D5BCDB0DB8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2688" y="182880"/>
            <a:ext cx="11128248" cy="576072"/>
          </a:xfrm>
        </p:spPr>
        <p:txBody>
          <a:bodyPr>
            <a:normAutofit/>
          </a:bodyPr>
          <a:lstStyle/>
          <a:p>
            <a:pPr algn="ctr"/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Построение 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IT</a:t>
            </a:r>
            <a:r>
              <a:rPr lang="ru-RU" sz="3200">
                <a:latin typeface="Arial" panose="020B0604020202020204" pitchFamily="34" charset="0"/>
                <a:cs typeface="Arial" panose="020B0604020202020204" pitchFamily="34" charset="0"/>
              </a:rPr>
              <a:t>-страны 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и переход к цифровой экономике</a:t>
            </a:r>
            <a:endParaRPr lang="ru-BY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CB931BD3-F744-4426-BB87-0584F1BA94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9536" y="649224"/>
            <a:ext cx="10497312" cy="6208776"/>
          </a:xfrm>
        </p:spPr>
        <p:txBody>
          <a:bodyPr>
            <a:normAutofit/>
          </a:bodyPr>
          <a:lstStyle/>
          <a:p>
            <a:pPr indent="450215" algn="just"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Беларусь входит в число </a:t>
            </a: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мировых лидеров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по </a:t>
            </a: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экспорту IT-услуг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на душу населения, а </a:t>
            </a:r>
            <a:r>
              <a:rPr lang="ru-RU" b="1" spc="-4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мобильные приложения</a:t>
            </a:r>
            <a:r>
              <a:rPr lang="ru-RU" spc="-4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созданные резидентами белорусского Парка высоких технологий, использует более миллиарда людей более чем в 190 странах мира. Среди них – </a:t>
            </a:r>
            <a:r>
              <a:rPr lang="ru-RU" spc="-4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Viber</a:t>
            </a:r>
            <a:r>
              <a:rPr lang="ru-RU" spc="-4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 </a:t>
            </a:r>
            <a:r>
              <a:rPr lang="ru-RU" spc="-4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MSQRD</a:t>
            </a:r>
            <a:r>
              <a:rPr lang="ru-RU" spc="-4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MAPS.ME, </a:t>
            </a:r>
            <a:r>
              <a:rPr lang="ru-RU" spc="-4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Flo</a:t>
            </a:r>
            <a:r>
              <a:rPr lang="ru-RU" spc="-4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и многие другие.</a:t>
            </a:r>
            <a:endParaRPr lang="ru-BY" sz="1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Наша страна занимает </a:t>
            </a: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40-е место в рейтинге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ООН </a:t>
            </a: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 уровню развития электронного Правительства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и входит в группу стран с очень высоким индексом его развития (всего в рейтинге 193 страны).</a:t>
            </a:r>
            <a:endParaRPr lang="ru-BY" sz="1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Кроме того, Беларусь занимает </a:t>
            </a: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32-ю позицию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 развитию </a:t>
            </a:r>
            <a:r>
              <a:rPr lang="ru-RU" b="1" u="sng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информационно-коммуникационных технологий</a:t>
            </a: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(ИКТ) среди 176 стран и является </a:t>
            </a: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лидером по развитию ИКТ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регионе </a:t>
            </a: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СНГ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BY" sz="1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Беларусь первая среди стран СНГ завершила полный переход на цифровое эфирное вещание и успешно завершила тестирование сети 5G.</a:t>
            </a:r>
            <a:endParaRPr lang="ru-BY" sz="1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ts val="14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ru-RU" sz="1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Справочно</a:t>
            </a:r>
            <a:r>
              <a:rPr lang="ru-RU" sz="1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BY" sz="1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0215" indent="450215" algn="just">
              <a:lnSpc>
                <a:spcPts val="1400"/>
              </a:lnSpc>
              <a:spcAft>
                <a:spcPts val="0"/>
              </a:spcAft>
            </a:pPr>
            <a:r>
              <a:rPr lang="ru-RU" sz="1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Испытания новой технологии проводились в двух опытных зонах: в индустриальном парке «Великий Камень» и в </a:t>
            </a:r>
            <a:r>
              <a:rPr lang="ru-RU" sz="14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Копыльском</a:t>
            </a:r>
            <a:r>
              <a:rPr lang="ru-RU" sz="1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районе. Именно там, впервые в СНГ, была протестирована сеть пятого поколения в диапазоне 700 МГц.</a:t>
            </a:r>
            <a:endParaRPr lang="ru-BY" sz="1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0215" indent="450215" algn="just">
              <a:lnSpc>
                <a:spcPts val="1400"/>
              </a:lnSpc>
              <a:spcAft>
                <a:spcPts val="600"/>
              </a:spcAft>
            </a:pPr>
            <a:r>
              <a:rPr lang="ru-RU" sz="1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Ресурсы 5G откроют перспективы для развития таких инновационных направлений, как </a:t>
            </a:r>
            <a:r>
              <a:rPr lang="ru-RU" sz="14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интернет вещей, беспилотный транспорт, концепции «умных» городов</a:t>
            </a:r>
            <a:r>
              <a:rPr lang="ru-RU" sz="1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Кроме этого, технология будет способствовать устранению </a:t>
            </a:r>
            <a:r>
              <a:rPr lang="ru-RU" sz="14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цифрового неравенства</a:t>
            </a:r>
            <a:r>
              <a:rPr lang="ru-RU" sz="1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BY" sz="1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28921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E63EDAFE-459E-4CBD-92CD-D5BCDB0DB8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2688" y="182880"/>
            <a:ext cx="11128248" cy="576072"/>
          </a:xfrm>
        </p:spPr>
        <p:txBody>
          <a:bodyPr>
            <a:normAutofit/>
          </a:bodyPr>
          <a:lstStyle/>
          <a:p>
            <a:pPr algn="ctr"/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Образование</a:t>
            </a:r>
            <a:endParaRPr lang="ru-BY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CB931BD3-F744-4426-BB87-0584F1BA94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9536" y="649224"/>
            <a:ext cx="10497312" cy="6208776"/>
          </a:xfrm>
        </p:spPr>
        <p:txBody>
          <a:bodyPr>
            <a:normAutofit fontScale="92500"/>
          </a:bodyPr>
          <a:lstStyle/>
          <a:p>
            <a:pPr indent="449580" algn="just" hangingPunct="0">
              <a:lnSpc>
                <a:spcPct val="107000"/>
              </a:lnSpc>
              <a:spcAft>
                <a:spcPts val="0"/>
              </a:spcAft>
            </a:pPr>
            <a:r>
              <a:rPr lang="ru-RU" spc="-3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Беларусь </a:t>
            </a:r>
            <a:r>
              <a:rPr lang="ru-RU" b="1" spc="-3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первая</a:t>
            </a:r>
            <a:r>
              <a:rPr lang="ru-RU" spc="-3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страна </a:t>
            </a:r>
            <a:r>
              <a:rPr lang="ru-RU" b="1" spc="-3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 уровню IQ</a:t>
            </a:r>
            <a:r>
              <a:rPr lang="ru-RU" spc="-3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населения </a:t>
            </a:r>
            <a:r>
              <a:rPr lang="ru-RU" b="1" spc="-3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странах Европы</a:t>
            </a:r>
            <a:r>
              <a:rPr lang="ru-RU" spc="-3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i="1" spc="-3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(по данным Ольстерского Института социальных исследований Великобритании</a:t>
            </a:r>
            <a:r>
              <a:rPr lang="ru-RU" i="1" spc="-3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r>
              <a:rPr lang="ru-RU" spc="-3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По показателю </a:t>
            </a:r>
            <a:r>
              <a:rPr lang="ru-RU" b="1" spc="-3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«Доступ к базовым знаниям»</a:t>
            </a:r>
            <a:r>
              <a:rPr lang="ru-RU" spc="-3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 Индексе социального прогресса за 2021 г. Беларусь находится </a:t>
            </a:r>
            <a:r>
              <a:rPr lang="ru-RU" b="1" spc="-3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17 месте</a:t>
            </a:r>
            <a:r>
              <a:rPr lang="ru-RU" spc="-3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из 163 стран.</a:t>
            </a:r>
            <a:endParaRPr lang="ru-BY" sz="1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hangingPunct="0">
              <a:lnSpc>
                <a:spcPts val="1400"/>
              </a:lnSpc>
              <a:spcBef>
                <a:spcPts val="600"/>
              </a:spcBef>
              <a:spcAft>
                <a:spcPts val="0"/>
              </a:spcAft>
            </a:pPr>
            <a:endParaRPr lang="ru-RU" sz="1800" b="1" i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 hangingPunct="0">
              <a:lnSpc>
                <a:spcPts val="1400"/>
              </a:lnSpc>
              <a:spcBef>
                <a:spcPts val="600"/>
              </a:spcBef>
              <a:spcAft>
                <a:spcPts val="0"/>
              </a:spcAft>
            </a:pPr>
            <a:endParaRPr lang="ru-RU" sz="1800" b="1" i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 hangingPunct="0">
              <a:lnSpc>
                <a:spcPts val="1400"/>
              </a:lnSpc>
              <a:spcBef>
                <a:spcPts val="600"/>
              </a:spcBef>
              <a:spcAft>
                <a:spcPts val="0"/>
              </a:spcAft>
            </a:pPr>
            <a:endParaRPr lang="ru-RU" sz="1800" b="1" i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 hangingPunct="0">
              <a:lnSpc>
                <a:spcPts val="1400"/>
              </a:lnSpc>
              <a:spcBef>
                <a:spcPts val="600"/>
              </a:spcBef>
              <a:spcAft>
                <a:spcPts val="0"/>
              </a:spcAft>
            </a:pPr>
            <a:endParaRPr lang="ru-RU" sz="1800" b="1" i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 hangingPunct="0">
              <a:lnSpc>
                <a:spcPts val="1400"/>
              </a:lnSpc>
              <a:spcBef>
                <a:spcPts val="600"/>
              </a:spcBef>
              <a:spcAft>
                <a:spcPts val="0"/>
              </a:spcAft>
            </a:pPr>
            <a:endParaRPr lang="ru-RU" sz="1800" b="1" i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 hangingPunct="0">
              <a:lnSpc>
                <a:spcPts val="1400"/>
              </a:lnSpc>
              <a:spcBef>
                <a:spcPts val="600"/>
              </a:spcBef>
              <a:spcAft>
                <a:spcPts val="0"/>
              </a:spcAft>
            </a:pPr>
            <a:endParaRPr lang="ru-RU" sz="1800" b="1" i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 hangingPunct="0">
              <a:lnSpc>
                <a:spcPts val="1400"/>
              </a:lnSpc>
              <a:spcBef>
                <a:spcPts val="600"/>
              </a:spcBef>
              <a:spcAft>
                <a:spcPts val="0"/>
              </a:spcAft>
            </a:pPr>
            <a:endParaRPr lang="ru-RU" sz="1800" b="1" i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 hangingPunct="0">
              <a:lnSpc>
                <a:spcPts val="1400"/>
              </a:lnSpc>
              <a:spcBef>
                <a:spcPts val="600"/>
              </a:spcBef>
              <a:spcAft>
                <a:spcPts val="0"/>
              </a:spcAft>
            </a:pPr>
            <a:endParaRPr lang="ru-RU" sz="1800" b="1" i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 hangingPunct="0">
              <a:lnSpc>
                <a:spcPts val="1400"/>
              </a:lnSpc>
              <a:spcBef>
                <a:spcPts val="600"/>
              </a:spcBef>
              <a:spcAft>
                <a:spcPts val="0"/>
              </a:spcAft>
            </a:pPr>
            <a:endParaRPr lang="ru-RU" sz="1800" b="1" i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 hangingPunct="0">
              <a:lnSpc>
                <a:spcPts val="1400"/>
              </a:lnSpc>
              <a:spcBef>
                <a:spcPts val="600"/>
              </a:spcBef>
              <a:spcAft>
                <a:spcPts val="0"/>
              </a:spcAft>
            </a:pPr>
            <a:endParaRPr lang="ru-RU" sz="1800" b="1" i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 hangingPunct="0">
              <a:lnSpc>
                <a:spcPts val="1400"/>
              </a:lnSpc>
              <a:spcBef>
                <a:spcPts val="600"/>
              </a:spcBef>
              <a:spcAft>
                <a:spcPts val="0"/>
              </a:spcAft>
            </a:pPr>
            <a:endParaRPr lang="ru-RU" sz="1800" b="1" i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 hangingPunct="0">
              <a:lnSpc>
                <a:spcPts val="1400"/>
              </a:lnSpc>
              <a:spcBef>
                <a:spcPts val="600"/>
              </a:spcBef>
              <a:spcAft>
                <a:spcPts val="0"/>
              </a:spcAft>
            </a:pPr>
            <a:endParaRPr lang="ru-RU" sz="1800" b="1" i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 hangingPunct="0">
              <a:lnSpc>
                <a:spcPts val="1400"/>
              </a:lnSpc>
              <a:spcBef>
                <a:spcPts val="600"/>
              </a:spcBef>
              <a:spcAft>
                <a:spcPts val="0"/>
              </a:spcAft>
            </a:pPr>
            <a:endParaRPr lang="ru-RU" sz="1800" b="1" i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 hangingPunct="0">
              <a:lnSpc>
                <a:spcPts val="1400"/>
              </a:lnSpc>
              <a:spcBef>
                <a:spcPts val="600"/>
              </a:spcBef>
              <a:spcAft>
                <a:spcPts val="0"/>
              </a:spcAft>
            </a:pPr>
            <a:r>
              <a:rPr lang="ru-RU" sz="18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Справочно</a:t>
            </a:r>
            <a:r>
              <a:rPr lang="ru-RU" sz="18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BY" sz="1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0215" indent="450215" algn="just" hangingPunct="0">
              <a:lnSpc>
                <a:spcPts val="1400"/>
              </a:lnSpc>
              <a:spcAft>
                <a:spcPts val="0"/>
              </a:spcAft>
            </a:pPr>
            <a:r>
              <a:rPr lang="ru-RU" sz="1800" i="1" spc="-4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целом, </a:t>
            </a:r>
            <a:r>
              <a:rPr lang="ru-RU" sz="1800" b="1" i="1" spc="-4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уровень</a:t>
            </a:r>
            <a:r>
              <a:rPr lang="ru-RU" sz="1800" i="1" spc="-4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b="1" i="1" spc="-4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грамотности</a:t>
            </a:r>
            <a:r>
              <a:rPr lang="ru-RU" sz="1800" i="1" spc="-4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взрослого населения – </a:t>
            </a:r>
            <a:r>
              <a:rPr lang="ru-RU" sz="1800" b="1" i="1" spc="-4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99,87%</a:t>
            </a:r>
            <a:r>
              <a:rPr lang="ru-RU" sz="1800" i="1" spc="-4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Беларусь является </a:t>
            </a:r>
            <a:r>
              <a:rPr lang="ru-RU" sz="1800" b="1" i="1" spc="-4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лидером среди стран СНГ</a:t>
            </a:r>
            <a:r>
              <a:rPr lang="ru-RU" sz="1800" i="1" spc="-4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b="1" i="1" spc="-4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 охвату</a:t>
            </a:r>
            <a:r>
              <a:rPr lang="ru-RU" sz="1800" i="1" spc="-4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населения </a:t>
            </a:r>
            <a:r>
              <a:rPr lang="ru-RU" sz="1800" b="1" i="1" spc="-4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дошкольным образованием</a:t>
            </a:r>
            <a:r>
              <a:rPr lang="ru-RU" sz="1800" i="1" spc="-4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В 2021 г. охват учреждениями дошкольного образования детей в возрасте от 1 года до 6 лет составил 88,5%. Охват детей дошкольного возраста подготовкой к школе составляет 100%. Обеспеченность детей местами в учреждениях дошкольного образования достигла 94,6%.</a:t>
            </a:r>
            <a:endParaRPr lang="ru-BY" sz="1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0215" indent="450215" algn="just" hangingPunct="0">
              <a:lnSpc>
                <a:spcPts val="1400"/>
              </a:lnSpc>
              <a:spcAft>
                <a:spcPts val="600"/>
              </a:spcAft>
            </a:pPr>
            <a:r>
              <a:rPr lang="ru-RU" sz="1800" i="1" spc="-4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Также </a:t>
            </a:r>
            <a:r>
              <a:rPr lang="ru-RU" sz="1800" b="1" i="1" spc="-4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Беларусь входит в тройку лидеров среди стран СНГ по численности студентов в учреждениях высшего образования</a:t>
            </a:r>
            <a:r>
              <a:rPr lang="ru-RU" sz="1800" i="1" spc="-4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280 человек на 10 000 человек населения.</a:t>
            </a:r>
            <a:endParaRPr lang="ru-BY" sz="1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CDD1E9E-67DC-49E8-8FE4-11F30A6BD8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050" t="12933" r="16826" b="6000"/>
          <a:stretch/>
        </p:blipFill>
        <p:spPr>
          <a:xfrm>
            <a:off x="3529584" y="1684672"/>
            <a:ext cx="4882896" cy="3317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0802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E63EDAFE-459E-4CBD-92CD-D5BCDB0DB8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2688" y="182880"/>
            <a:ext cx="11128248" cy="576072"/>
          </a:xfrm>
        </p:spPr>
        <p:txBody>
          <a:bodyPr>
            <a:normAutofit/>
          </a:bodyPr>
          <a:lstStyle/>
          <a:p>
            <a:pPr algn="ctr"/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Образование</a:t>
            </a:r>
            <a:endParaRPr lang="ru-BY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CB931BD3-F744-4426-BB87-0584F1BA94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9536" y="649224"/>
            <a:ext cx="10497312" cy="6208776"/>
          </a:xfrm>
        </p:spPr>
        <p:txBody>
          <a:bodyPr>
            <a:normAutofit/>
          </a:bodyPr>
          <a:lstStyle/>
          <a:p>
            <a:pPr algn="just" hangingPunct="0">
              <a:lnSpc>
                <a:spcPts val="1400"/>
              </a:lnSpc>
              <a:spcBef>
                <a:spcPts val="600"/>
              </a:spcBef>
              <a:spcAft>
                <a:spcPts val="0"/>
              </a:spcAft>
            </a:pPr>
            <a:endParaRPr lang="ru-RU" sz="1800" b="1" i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 hangingPunct="0">
              <a:lnSpc>
                <a:spcPts val="1400"/>
              </a:lnSpc>
              <a:spcBef>
                <a:spcPts val="600"/>
              </a:spcBef>
              <a:spcAft>
                <a:spcPts val="0"/>
              </a:spcAft>
            </a:pPr>
            <a:endParaRPr lang="ru-RU" sz="18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</a:pPr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списке лучших университетов Европы находятся 8 белорусских учреждений высшего образования (УВО). </a:t>
            </a:r>
          </a:p>
          <a:p>
            <a:pPr marL="0" indent="0" algn="just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endParaRPr lang="ru-RU" sz="24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Самое высокое место в рейтинге – у БГУ (22-е) </a:t>
            </a:r>
          </a:p>
          <a:p>
            <a:pPr marL="0" indent="0" algn="just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Далее идут БНТУ (82-я строчка) </a:t>
            </a:r>
          </a:p>
          <a:p>
            <a:pPr marL="0" indent="0" algn="just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БГУИР (129-я позиция). </a:t>
            </a:r>
          </a:p>
          <a:p>
            <a:pPr marL="0" indent="0" algn="just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Кроме того, в список вошли Белорусско-российский университет, </a:t>
            </a:r>
          </a:p>
          <a:p>
            <a:pPr marL="0" indent="0" algn="just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Гродненский университет им. Я. Купалы, </a:t>
            </a:r>
          </a:p>
          <a:p>
            <a:pPr marL="0" indent="0" algn="just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Белорусский технологический университет, </a:t>
            </a:r>
          </a:p>
          <a:p>
            <a:pPr marL="0" indent="0" algn="just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Витебский университет имени П. М. </a:t>
            </a:r>
            <a:r>
              <a:rPr lang="ru-RU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Машерова</a:t>
            </a:r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</a:p>
          <a:p>
            <a:pPr marL="0" indent="0" algn="just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Гомельский университет им. Ф. Скорины.</a:t>
            </a:r>
          </a:p>
          <a:p>
            <a:pPr algn="just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</a:pPr>
            <a:endParaRPr lang="ru-RU" sz="2400" b="1" i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</a:pPr>
            <a:endParaRPr lang="ru-RU" sz="2400" b="1" i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</a:pPr>
            <a:endParaRPr lang="ru-RU" sz="2400" b="1" i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 hangingPunct="0">
              <a:lnSpc>
                <a:spcPts val="1400"/>
              </a:lnSpc>
              <a:spcBef>
                <a:spcPts val="600"/>
              </a:spcBef>
              <a:spcAft>
                <a:spcPts val="0"/>
              </a:spcAft>
            </a:pPr>
            <a:endParaRPr lang="ru-RU" sz="1800" b="1" i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 hangingPunct="0">
              <a:lnSpc>
                <a:spcPts val="1400"/>
              </a:lnSpc>
              <a:spcBef>
                <a:spcPts val="600"/>
              </a:spcBef>
              <a:spcAft>
                <a:spcPts val="0"/>
              </a:spcAft>
            </a:pPr>
            <a:endParaRPr lang="ru-RU" sz="1800" b="1" i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 hangingPunct="0">
              <a:lnSpc>
                <a:spcPts val="1400"/>
              </a:lnSpc>
              <a:spcBef>
                <a:spcPts val="600"/>
              </a:spcBef>
              <a:spcAft>
                <a:spcPts val="0"/>
              </a:spcAft>
            </a:pPr>
            <a:endParaRPr lang="ru-RU" sz="1800" b="1" i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 hangingPunct="0">
              <a:lnSpc>
                <a:spcPts val="1400"/>
              </a:lnSpc>
              <a:spcBef>
                <a:spcPts val="600"/>
              </a:spcBef>
              <a:spcAft>
                <a:spcPts val="0"/>
              </a:spcAft>
            </a:pPr>
            <a:endParaRPr lang="ru-RU" sz="1800" b="1" i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 hangingPunct="0">
              <a:lnSpc>
                <a:spcPts val="1400"/>
              </a:lnSpc>
              <a:spcBef>
                <a:spcPts val="600"/>
              </a:spcBef>
              <a:spcAft>
                <a:spcPts val="0"/>
              </a:spcAft>
            </a:pPr>
            <a:endParaRPr lang="ru-RU" sz="1800" b="1" i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 hangingPunct="0">
              <a:lnSpc>
                <a:spcPts val="1400"/>
              </a:lnSpc>
              <a:spcBef>
                <a:spcPts val="600"/>
              </a:spcBef>
              <a:spcAft>
                <a:spcPts val="0"/>
              </a:spcAft>
            </a:pPr>
            <a:endParaRPr lang="ru-BY" sz="1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97443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3">
            <a:extLst>
              <a:ext uri="{FF2B5EF4-FFF2-40B4-BE49-F238E27FC236}">
                <a16:creationId xmlns:a16="http://schemas.microsoft.com/office/drawing/2014/main" id="{BE713099-CDC3-41B9-8807-DC09EE87ADFB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950244" y="253431"/>
            <a:ext cx="8291512" cy="1675954"/>
          </a:xfrm>
        </p:spPr>
        <p:txBody>
          <a:bodyPr>
            <a:normAutofit fontScale="92500" lnSpcReduction="10000"/>
          </a:bodyPr>
          <a:lstStyle/>
          <a:p>
            <a:pPr marL="0" indent="0" algn="ctr" eaLnBrk="1" hangingPunct="1">
              <a:lnSpc>
                <a:spcPct val="80000"/>
              </a:lnSpc>
              <a:buNone/>
            </a:pPr>
            <a:r>
              <a:rPr lang="ru-RU" altLang="ru-BY" sz="2800" b="1" dirty="0"/>
              <a:t>Индекс человеческого развития (ИЧР) </a:t>
            </a:r>
          </a:p>
          <a:p>
            <a:pPr marL="0" indent="0" eaLnBrk="1" hangingPunct="1">
              <a:lnSpc>
                <a:spcPct val="80000"/>
              </a:lnSpc>
              <a:buNone/>
            </a:pPr>
            <a:r>
              <a:rPr lang="ru-RU" altLang="ru-BY" sz="2800" b="1" dirty="0"/>
              <a:t>Республика Беларусь</a:t>
            </a:r>
            <a:r>
              <a:rPr lang="ru-RU" altLang="ru-BY" sz="2800" dirty="0"/>
              <a:t>, как и ранее, относится к странам </a:t>
            </a:r>
            <a:r>
              <a:rPr lang="ru-RU" altLang="ru-BY" sz="2800" b="1" dirty="0"/>
              <a:t>с очень высоким уровнем человеческого развития</a:t>
            </a:r>
            <a:r>
              <a:rPr lang="ru-RU" altLang="ru-BY" sz="2800" dirty="0"/>
              <a:t>: </a:t>
            </a:r>
          </a:p>
          <a:p>
            <a:pPr marL="0" indent="0" eaLnBrk="1" hangingPunct="1">
              <a:lnSpc>
                <a:spcPct val="80000"/>
              </a:lnSpc>
              <a:buNone/>
            </a:pPr>
            <a:r>
              <a:rPr lang="ru-RU" altLang="ru-BY" sz="2800" dirty="0"/>
              <a:t>   в 2020 году составил – 0,823 (53 место)</a:t>
            </a:r>
          </a:p>
          <a:p>
            <a:pPr marL="0" indent="0" eaLnBrk="1" hangingPunct="1">
              <a:lnSpc>
                <a:spcPct val="80000"/>
              </a:lnSpc>
              <a:buNone/>
            </a:pPr>
            <a:endParaRPr lang="ru-RU" altLang="ru-BY" sz="2900" b="1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6DF7B46-6090-4069-9DD6-DABAFFA228D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875" t="7600" r="27775" b="9466"/>
          <a:stretch/>
        </p:blipFill>
        <p:spPr>
          <a:xfrm>
            <a:off x="5230368" y="2048999"/>
            <a:ext cx="6345936" cy="4809001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83C1D42E-AE75-4F09-9C09-7629183E0901}"/>
              </a:ext>
            </a:extLst>
          </p:cNvPr>
          <p:cNvSpPr/>
          <p:nvPr/>
        </p:nvSpPr>
        <p:spPr>
          <a:xfrm>
            <a:off x="1005840" y="2323319"/>
            <a:ext cx="397764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ИЧР – это интегральный показатель, включающий три компонента, характеризующие развитие человека: уровень жизни, долголетие, образование. </a:t>
            </a:r>
          </a:p>
          <a:p>
            <a:endParaRPr lang="ru-RU" dirty="0"/>
          </a:p>
          <a:p>
            <a:r>
              <a:rPr lang="ru-RU" dirty="0"/>
              <a:t>ИЧР колеблется от 0 до 1 и рассчитывается по методике, предложенной экспертами ООН, как среднеарифметическое трех критериев индекса. </a:t>
            </a:r>
          </a:p>
        </p:txBody>
      </p:sp>
      <p:sp>
        <p:nvSpPr>
          <p:cNvPr id="4" name="Стрелка: вправо 3">
            <a:extLst>
              <a:ext uri="{FF2B5EF4-FFF2-40B4-BE49-F238E27FC236}">
                <a16:creationId xmlns:a16="http://schemas.microsoft.com/office/drawing/2014/main" id="{BC6B35D3-3189-4443-8F35-31B91A32AEB1}"/>
              </a:ext>
            </a:extLst>
          </p:cNvPr>
          <p:cNvSpPr/>
          <p:nvPr/>
        </p:nvSpPr>
        <p:spPr>
          <a:xfrm>
            <a:off x="5468112" y="4453499"/>
            <a:ext cx="627888" cy="356616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BY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E63EDAFE-459E-4CBD-92CD-D5BCDB0DB8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2688" y="182880"/>
            <a:ext cx="7077456" cy="576072"/>
          </a:xfrm>
        </p:spPr>
        <p:txBody>
          <a:bodyPr>
            <a:normAutofit/>
          </a:bodyPr>
          <a:lstStyle/>
          <a:p>
            <a:pPr algn="ctr"/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Наука</a:t>
            </a:r>
            <a:endParaRPr lang="ru-BY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CB931BD3-F744-4426-BB87-0584F1BA94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4088" y="649224"/>
            <a:ext cx="8851392" cy="6208776"/>
          </a:xfrm>
        </p:spPr>
        <p:txBody>
          <a:bodyPr>
            <a:normAutofit fontScale="70000" lnSpcReduction="20000"/>
          </a:bodyPr>
          <a:lstStyle/>
          <a:p>
            <a:pPr marL="92075" indent="265113" algn="just" hangingPunct="0">
              <a:lnSpc>
                <a:spcPct val="107000"/>
              </a:lnSpc>
              <a:spcAft>
                <a:spcPts val="0"/>
              </a:spcAft>
              <a:buNone/>
            </a:pPr>
            <a:r>
              <a:rPr lang="ru-RU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«Наука – фундамент нашей государственности. Люди, которые посвящают свою жизнь тяжелейшему труду ученого, как бы банально это ни звучало, – золотой фонд нашей нации»,</a:t>
            </a:r>
            <a:r>
              <a:rPr lang="ru-RU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отметил </a:t>
            </a:r>
            <a:r>
              <a:rPr lang="ru-R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А.Г.Лукашенко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 начале этого года. </a:t>
            </a:r>
            <a:endParaRPr lang="ru-BY" sz="16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2075" indent="265113" algn="just">
              <a:lnSpc>
                <a:spcPct val="107000"/>
              </a:lnSpc>
              <a:spcAft>
                <a:spcPts val="0"/>
              </a:spcAft>
            </a:pP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Например, </a:t>
            </a:r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белорусские биологи и медики 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занимаются разработкой и внедрением современных ДНК-технологий для генетической паспортизации человека, растений и животных. Трансплантологи занимаются заменой органов и тканей и восстановлением функций человеческого организма. Фармацевты создают на базе собственного синтеза прецизионные лекарства </a:t>
            </a:r>
            <a:r>
              <a:rPr lang="ru-RU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(препараты, использующие информацию о генах, белках и внутренней среде человека для предотвращения, диагностики и лечения заболеваний)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среди которых есть и «золотые стандарты» </a:t>
            </a:r>
            <a:r>
              <a:rPr lang="ru-RU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(эталонные образцы)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BY" sz="16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2075" indent="265113" algn="just">
              <a:lnSpc>
                <a:spcPct val="107000"/>
              </a:lnSpc>
              <a:spcAft>
                <a:spcPts val="0"/>
              </a:spcAft>
            </a:pPr>
            <a:r>
              <a:rPr lang="ru-RU" sz="2400" b="1" spc="-4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Машиностроители</a:t>
            </a:r>
            <a:r>
              <a:rPr lang="ru-RU" sz="2400" spc="-4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разрабатывают новейшие электротранспортные средства и компоненты; физики и электронщики создают высококонкурентные лазеры и схемы, востребованные в США, Японии.</a:t>
            </a:r>
            <a:endParaRPr lang="ru-BY" sz="16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2075" indent="265113" algn="just">
              <a:lnSpc>
                <a:spcPct val="107000"/>
              </a:lnSpc>
              <a:spcAft>
                <a:spcPts val="0"/>
              </a:spcAft>
            </a:pPr>
            <a:r>
              <a:rPr lang="ru-RU" sz="2400" spc="-2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Созданы комплекс автоматизированного составления цифровых карт, суперкомпьютер для геологических исследований и офисный суперкомпьютер с </a:t>
            </a:r>
            <a:r>
              <a:rPr lang="ru-RU" sz="2400" spc="-2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супервысокой</a:t>
            </a:r>
            <a:r>
              <a:rPr lang="ru-RU" sz="2400" spc="-2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для этого класса машин производительностью – 100 терафлопс </a:t>
            </a:r>
            <a:r>
              <a:rPr lang="ru-RU" i="1" spc="-2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(1 триллион операций в секунду)</a:t>
            </a:r>
            <a:r>
              <a:rPr lang="ru-RU" sz="2400" spc="-2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BY" sz="16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2075" indent="265113" algn="just">
              <a:lnSpc>
                <a:spcPct val="107000"/>
              </a:lnSpc>
              <a:spcAft>
                <a:spcPts val="0"/>
              </a:spcAft>
            </a:pPr>
            <a:r>
              <a:rPr lang="ru-RU" sz="2400" b="1" spc="-4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Полярники</a:t>
            </a:r>
            <a:r>
              <a:rPr lang="ru-RU" sz="2400" spc="-4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на нашей отечественной станции в Антарктиде наряду с учеными других стран проводят исследования, не уступающие по глубине и масштабности признанным странам-лидерам. </a:t>
            </a:r>
            <a:endParaRPr lang="ru-BY" sz="16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2075" indent="265113" algn="just">
              <a:lnSpc>
                <a:spcPct val="107000"/>
              </a:lnSpc>
              <a:spcAft>
                <a:spcPts val="0"/>
              </a:spcAft>
            </a:pPr>
            <a:r>
              <a:rPr lang="ru-RU" sz="2400" spc="-3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Кроме того, уже на протяжении длительного времени в Беларуси ведется разработка и производство уникальных приборов и рентгеновского оборудования в области систем безопасности, медицинской техники и неразрушающего контроля: рентгенологических аппаратов, анализаторов радионуклидов, багажных и транспортных сканеров и другой продукции, которая поставляется по всему миру.</a:t>
            </a:r>
            <a:endParaRPr lang="ru-RU" sz="2400" b="1" i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</a:pPr>
            <a:endParaRPr lang="ru-RU" sz="2400" b="1" i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 hangingPunct="0">
              <a:lnSpc>
                <a:spcPts val="1400"/>
              </a:lnSpc>
              <a:spcBef>
                <a:spcPts val="600"/>
              </a:spcBef>
              <a:spcAft>
                <a:spcPts val="0"/>
              </a:spcAft>
            </a:pPr>
            <a:endParaRPr lang="ru-RU" sz="1800" b="1" i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 hangingPunct="0">
              <a:lnSpc>
                <a:spcPts val="1400"/>
              </a:lnSpc>
              <a:spcBef>
                <a:spcPts val="600"/>
              </a:spcBef>
              <a:spcAft>
                <a:spcPts val="0"/>
              </a:spcAft>
            </a:pPr>
            <a:endParaRPr lang="ru-RU" sz="1800" b="1" i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 hangingPunct="0">
              <a:lnSpc>
                <a:spcPts val="1400"/>
              </a:lnSpc>
              <a:spcBef>
                <a:spcPts val="600"/>
              </a:spcBef>
              <a:spcAft>
                <a:spcPts val="0"/>
              </a:spcAft>
            </a:pPr>
            <a:endParaRPr lang="ru-RU" sz="1800" b="1" i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 hangingPunct="0">
              <a:lnSpc>
                <a:spcPts val="1400"/>
              </a:lnSpc>
              <a:spcBef>
                <a:spcPts val="600"/>
              </a:spcBef>
              <a:spcAft>
                <a:spcPts val="0"/>
              </a:spcAft>
            </a:pPr>
            <a:endParaRPr lang="ru-RU" sz="1800" b="1" i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 hangingPunct="0">
              <a:lnSpc>
                <a:spcPts val="1400"/>
              </a:lnSpc>
              <a:spcBef>
                <a:spcPts val="600"/>
              </a:spcBef>
              <a:spcAft>
                <a:spcPts val="0"/>
              </a:spcAft>
            </a:pPr>
            <a:endParaRPr lang="ru-RU" sz="1800" b="1" i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 hangingPunct="0">
              <a:lnSpc>
                <a:spcPts val="1400"/>
              </a:lnSpc>
              <a:spcBef>
                <a:spcPts val="600"/>
              </a:spcBef>
              <a:spcAft>
                <a:spcPts val="0"/>
              </a:spcAft>
            </a:pPr>
            <a:endParaRPr lang="ru-BY" sz="1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7ACF013-0B25-4253-9629-ADB812DD1B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6358" y="182880"/>
            <a:ext cx="2418892" cy="1611020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DEA32666-27AE-4068-B637-927D3B422A2E}"/>
              </a:ext>
            </a:extLst>
          </p:cNvPr>
          <p:cNvSpPr/>
          <p:nvPr/>
        </p:nvSpPr>
        <p:spPr>
          <a:xfrm>
            <a:off x="9763289" y="1793900"/>
            <a:ext cx="219226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1200" spc="-40" dirty="0">
                <a:solidFill>
                  <a:srgbClr val="191B0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Полярник Никита </a:t>
            </a:r>
            <a:r>
              <a:rPr lang="ru-RU" sz="1200" spc="-40" dirty="0" err="1">
                <a:solidFill>
                  <a:srgbClr val="191B0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Изидеров</a:t>
            </a:r>
            <a:r>
              <a:rPr lang="ru-RU" sz="1200" spc="-40" dirty="0">
                <a:solidFill>
                  <a:srgbClr val="191B0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– </a:t>
            </a:r>
          </a:p>
          <a:p>
            <a:pPr lvl="0" algn="ctr"/>
            <a:r>
              <a:rPr lang="ru-RU" sz="1200" spc="-40" dirty="0">
                <a:solidFill>
                  <a:srgbClr val="191B0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выпускник </a:t>
            </a:r>
          </a:p>
          <a:p>
            <a:pPr lvl="0" algn="ctr"/>
            <a:r>
              <a:rPr lang="ru-RU" sz="1200" spc="-40" dirty="0">
                <a:solidFill>
                  <a:srgbClr val="191B0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ВГУ имени П.М. </a:t>
            </a:r>
            <a:r>
              <a:rPr lang="ru-RU" sz="1200" spc="-40" dirty="0" err="1">
                <a:solidFill>
                  <a:srgbClr val="191B0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Машерова</a:t>
            </a:r>
            <a:endParaRPr lang="ru-BY" sz="1200" dirty="0">
              <a:solidFill>
                <a:prstClr val="black"/>
              </a:solidFill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0704B60-B68D-4CA4-A64B-D6CB7334B55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300" t="26158" r="24380" b="22000"/>
          <a:stretch/>
        </p:blipFill>
        <p:spPr>
          <a:xfrm>
            <a:off x="9571930" y="2392832"/>
            <a:ext cx="2343320" cy="1331527"/>
          </a:xfrm>
          <a:prstGeom prst="rect">
            <a:avLst/>
          </a:prstGeom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22DBB997-19CC-492D-8B87-BDC0F9BDCA14}"/>
              </a:ext>
            </a:extLst>
          </p:cNvPr>
          <p:cNvSpPr/>
          <p:nvPr/>
        </p:nvSpPr>
        <p:spPr>
          <a:xfrm>
            <a:off x="9571930" y="3753612"/>
            <a:ext cx="2534679" cy="27699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/>
              <a:t>Багажные сканеры:</a:t>
            </a:r>
          </a:p>
          <a:p>
            <a:r>
              <a:rPr lang="ru-RU" sz="1200" dirty="0"/>
              <a:t>установлены в 23 странах: </a:t>
            </a:r>
            <a:br>
              <a:rPr lang="ru-RU" sz="1200" dirty="0"/>
            </a:br>
            <a:r>
              <a:rPr lang="ru-RU" sz="1200" dirty="0"/>
              <a:t>Россия - </a:t>
            </a:r>
            <a:r>
              <a:rPr lang="ru-RU" sz="1000" dirty="0"/>
              <a:t>Федеральная Таможенная служба - ФТС РФ, Пограничная служба РФ, Автовокзал, Миграционный центр, Футбольные стадионы по программе подготовки в ЧМ-2018 по футболу, главное здание Минздрава РФ и другие объекты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1200" dirty="0"/>
              <a:t>Великобритания </a:t>
            </a:r>
            <a:r>
              <a:rPr lang="ru-RU" sz="1000" dirty="0"/>
              <a:t>- таможенные пункты: аэропорт Хитроу, национальные аэропорты, морские порты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1400" dirty="0"/>
              <a:t>Беларусь</a:t>
            </a:r>
            <a:r>
              <a:rPr lang="ru-RU" sz="1000" dirty="0"/>
              <a:t> - VIP резиденция, Минский национальный аэропорт, все крупнейшие правительственные учреждения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1200" dirty="0"/>
              <a:t>США</a:t>
            </a:r>
            <a:r>
              <a:rPr lang="ru-RU" sz="1000" dirty="0"/>
              <a:t> - ряд исправительных учреждений </a:t>
            </a:r>
          </a:p>
        </p:txBody>
      </p:sp>
    </p:spTree>
    <p:extLst>
      <p:ext uri="{BB962C8B-B14F-4D97-AF65-F5344CB8AC3E}">
        <p14:creationId xmlns:p14="http://schemas.microsoft.com/office/powerpoint/2010/main" val="4399062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E63EDAFE-459E-4CBD-92CD-D5BCDB0DB8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2688" y="182880"/>
            <a:ext cx="7077456" cy="576072"/>
          </a:xfrm>
        </p:spPr>
        <p:txBody>
          <a:bodyPr>
            <a:normAutofit/>
          </a:bodyPr>
          <a:lstStyle/>
          <a:p>
            <a:pPr algn="ctr"/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Здравоохранение</a:t>
            </a:r>
            <a:endParaRPr lang="ru-BY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CB931BD3-F744-4426-BB87-0584F1BA94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4088" y="649224"/>
            <a:ext cx="6961634" cy="6208776"/>
          </a:xfrm>
        </p:spPr>
        <p:txBody>
          <a:bodyPr>
            <a:normAutofit fontScale="25000" lnSpcReduction="20000"/>
          </a:bodyPr>
          <a:lstStyle/>
          <a:p>
            <a:pPr marL="92075" indent="265113" algn="just" hangingPunct="0">
              <a:lnSpc>
                <a:spcPct val="107000"/>
              </a:lnSpc>
              <a:spcAft>
                <a:spcPts val="0"/>
              </a:spcAft>
              <a:buNone/>
            </a:pPr>
            <a:r>
              <a:rPr lang="ru-RU" sz="7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Беларусь занимает </a:t>
            </a:r>
            <a:r>
              <a:rPr lang="ru-RU" sz="72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одно из ведущих мест в мире по доступу населения к медицинским услугам</a:t>
            </a:r>
            <a:r>
              <a:rPr lang="ru-RU" sz="7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Ожидаемая продолжительность жизни сегодня составляет 74,5 года (второе место среди стран СНГ, первое – Армения).</a:t>
            </a:r>
          </a:p>
          <a:p>
            <a:pPr marL="92075" indent="265113" algn="just" hangingPunct="0">
              <a:lnSpc>
                <a:spcPct val="107000"/>
              </a:lnSpc>
              <a:spcAft>
                <a:spcPts val="0"/>
              </a:spcAft>
              <a:buNone/>
            </a:pPr>
            <a:r>
              <a:rPr lang="ru-RU" sz="4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Справочно</a:t>
            </a:r>
            <a:r>
              <a:rPr lang="ru-RU" sz="4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marL="92075" indent="265113" algn="just" hangingPunct="0">
              <a:lnSpc>
                <a:spcPct val="107000"/>
              </a:lnSpc>
              <a:spcAft>
                <a:spcPts val="0"/>
              </a:spcAft>
              <a:buNone/>
            </a:pPr>
            <a:r>
              <a:rPr lang="ru-RU" sz="4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Как в республике в целом, так и в регионах отмечается высокий уровень обеспеченности населения больничными койками, которая составила в г. Минске – 88,4, в Брестской – 101,0, в Витебской – 107,7, в Гомельской – 108,2, в Гродненской – 108,1, в Минской – 92,6, в Могилевской области – 106,2 на 10 000 населения. Это позволяет обеспечить доступность оказания медицинской помощи в стационарных условиях как по плановым, так и по экстренным показаниям.</a:t>
            </a:r>
          </a:p>
          <a:p>
            <a:pPr marL="92075" indent="265113" algn="just" hangingPunct="0">
              <a:lnSpc>
                <a:spcPct val="107000"/>
              </a:lnSpc>
              <a:spcAft>
                <a:spcPts val="0"/>
              </a:spcAft>
              <a:buNone/>
            </a:pPr>
            <a:r>
              <a:rPr lang="ru-RU" sz="7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Беларусь занимает </a:t>
            </a:r>
            <a:r>
              <a:rPr lang="ru-RU" sz="72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25-ую позицию в рейтинге самых комфортных для материнства стран и входит в 50 лучших стран мира по ведению беременности и организации родов</a:t>
            </a:r>
            <a:r>
              <a:rPr lang="ru-RU" sz="7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</a:p>
          <a:p>
            <a:pPr marL="92075" indent="265113" algn="just" hangingPunct="0">
              <a:lnSpc>
                <a:spcPct val="107000"/>
              </a:lnSpc>
              <a:spcAft>
                <a:spcPts val="0"/>
              </a:spcAft>
              <a:buNone/>
            </a:pPr>
            <a:r>
              <a:rPr lang="ru-RU" sz="72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 рейтинге стран счастливого детства Республика Беларусь занимает 35-е место из 175 стран </a:t>
            </a:r>
            <a:r>
              <a:rPr lang="ru-RU" sz="7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(Россия – на 37-й позиции) и опережает такие страны, как Великобритания, Дания, Польша и США.</a:t>
            </a:r>
          </a:p>
          <a:p>
            <a:pPr marL="92075" indent="265113" algn="just" hangingPunct="0">
              <a:lnSpc>
                <a:spcPct val="107000"/>
              </a:lnSpc>
              <a:spcAft>
                <a:spcPts val="0"/>
              </a:spcAft>
              <a:buNone/>
            </a:pPr>
            <a:r>
              <a:rPr lang="ru-RU" sz="7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Также Беларусь добилась высоких показателей при лечении онкологических заболеваний. </a:t>
            </a:r>
            <a:r>
              <a:rPr lang="ru-RU" sz="72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Среди стран с наименьшей смертностью наша страна вышла на третье место в мире и уступает только Финляндии и Южной Корее</a:t>
            </a:r>
            <a:r>
              <a:rPr lang="ru-RU" sz="7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algn="just" hangingPunct="0">
              <a:lnSpc>
                <a:spcPts val="1400"/>
              </a:lnSpc>
              <a:spcBef>
                <a:spcPts val="600"/>
              </a:spcBef>
              <a:spcAft>
                <a:spcPts val="0"/>
              </a:spcAft>
            </a:pPr>
            <a:endParaRPr lang="ru-RU" sz="1800" b="1" i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 hangingPunct="0">
              <a:lnSpc>
                <a:spcPts val="1400"/>
              </a:lnSpc>
              <a:spcBef>
                <a:spcPts val="600"/>
              </a:spcBef>
              <a:spcAft>
                <a:spcPts val="0"/>
              </a:spcAft>
            </a:pPr>
            <a:endParaRPr lang="ru-RU" sz="1800" b="1" i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 hangingPunct="0">
              <a:lnSpc>
                <a:spcPts val="1400"/>
              </a:lnSpc>
              <a:spcBef>
                <a:spcPts val="600"/>
              </a:spcBef>
              <a:spcAft>
                <a:spcPts val="0"/>
              </a:spcAft>
            </a:pPr>
            <a:endParaRPr lang="ru-RU" sz="1800" b="1" i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 hangingPunct="0">
              <a:lnSpc>
                <a:spcPts val="1400"/>
              </a:lnSpc>
              <a:spcBef>
                <a:spcPts val="600"/>
              </a:spcBef>
              <a:spcAft>
                <a:spcPts val="0"/>
              </a:spcAft>
            </a:pPr>
            <a:endParaRPr lang="ru-RU" sz="1800" b="1" i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 hangingPunct="0">
              <a:lnSpc>
                <a:spcPts val="1400"/>
              </a:lnSpc>
              <a:spcBef>
                <a:spcPts val="600"/>
              </a:spcBef>
              <a:spcAft>
                <a:spcPts val="0"/>
              </a:spcAft>
            </a:pPr>
            <a:endParaRPr lang="ru-BY" sz="1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553883C-C182-41AA-AD32-4EA68408991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675" t="12000" r="33475" b="5333"/>
          <a:stretch/>
        </p:blipFill>
        <p:spPr>
          <a:xfrm>
            <a:off x="7665722" y="841248"/>
            <a:ext cx="4005072" cy="5669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2673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E63EDAFE-459E-4CBD-92CD-D5BCDB0DB8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98064" y="73152"/>
            <a:ext cx="7077456" cy="576072"/>
          </a:xfrm>
        </p:spPr>
        <p:txBody>
          <a:bodyPr>
            <a:normAutofit/>
          </a:bodyPr>
          <a:lstStyle/>
          <a:p>
            <a:pPr algn="ctr"/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Здравоохранение</a:t>
            </a:r>
            <a:endParaRPr lang="ru-BY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CB931BD3-F744-4426-BB87-0584F1BA94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4088" y="649224"/>
            <a:ext cx="11265408" cy="6208776"/>
          </a:xfrm>
        </p:spPr>
        <p:txBody>
          <a:bodyPr>
            <a:normAutofit fontScale="25000" lnSpcReduction="20000"/>
          </a:bodyPr>
          <a:lstStyle/>
          <a:p>
            <a:pPr marL="92075" indent="265113" algn="just" hangingPunct="0">
              <a:lnSpc>
                <a:spcPct val="107000"/>
              </a:lnSpc>
              <a:spcAft>
                <a:spcPts val="0"/>
              </a:spcAft>
              <a:buNone/>
            </a:pPr>
            <a:r>
              <a:rPr lang="ru-RU" sz="72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Беларусь может выступать образцом для многих стран мира в сфере защиты прав людей с инвалидностью</a:t>
            </a:r>
            <a:r>
              <a:rPr lang="ru-RU" sz="7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в нашей стране предусмотрены и реализуются обязательства государства по дальнейшей социализации и инклюзии людей с инвалидностью.</a:t>
            </a:r>
          </a:p>
          <a:p>
            <a:pPr marL="92075" indent="265113" algn="just" hangingPunct="0">
              <a:lnSpc>
                <a:spcPct val="107000"/>
              </a:lnSpc>
              <a:spcAft>
                <a:spcPts val="0"/>
              </a:spcAft>
              <a:buNone/>
            </a:pPr>
            <a:r>
              <a:rPr lang="ru-RU" sz="7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Одно из основных направлений социальной политики государства – </a:t>
            </a:r>
            <a:r>
              <a:rPr lang="ru-RU" sz="72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создание </a:t>
            </a:r>
            <a:r>
              <a:rPr lang="ru-RU" sz="72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безбарьерной</a:t>
            </a:r>
            <a:r>
              <a:rPr lang="ru-RU" sz="72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среды</a:t>
            </a:r>
            <a:r>
              <a:rPr lang="ru-RU" sz="7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элементами доступной среды обеспечено почти 70% объектов социальной сферы, полностью доступными стали 18% объектов.</a:t>
            </a:r>
          </a:p>
          <a:p>
            <a:pPr marL="92075" indent="265113" algn="just" hangingPunct="0">
              <a:lnSpc>
                <a:spcPct val="107000"/>
              </a:lnSpc>
              <a:spcAft>
                <a:spcPts val="0"/>
              </a:spcAft>
              <a:buNone/>
            </a:pPr>
            <a:r>
              <a:rPr lang="ru-RU" sz="7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Отдельного упоминания заслуживает деятельность «Республиканского реабилитационного центра для детей-инвалидов». Его уникальность заключается в том, что на его базе реализуется комплексная реабилитация детей-инвалидов (как медицинская, так и социальная) с применением инновационных методик и реабилитационного оборудования мировых стандартов. Дети-инвалиды проходят полный цикл социализации, начиная с поэтапного овладения навыками самообслуживания, заканчивая возможностью приобретения отдельных профессий. </a:t>
            </a:r>
          </a:p>
          <a:p>
            <a:pPr marL="92075" indent="265113" algn="just" hangingPunct="0">
              <a:lnSpc>
                <a:spcPct val="107000"/>
              </a:lnSpc>
              <a:spcAft>
                <a:spcPts val="0"/>
              </a:spcAft>
              <a:buNone/>
            </a:pPr>
            <a:r>
              <a:rPr lang="ru-RU" sz="4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Справочно</a:t>
            </a:r>
            <a:r>
              <a:rPr lang="ru-RU" sz="4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marL="92075" indent="265113" algn="just" hangingPunct="0">
              <a:lnSpc>
                <a:spcPct val="107000"/>
              </a:lnSpc>
              <a:spcAft>
                <a:spcPts val="0"/>
              </a:spcAft>
              <a:buNone/>
            </a:pPr>
            <a:r>
              <a:rPr lang="ru-RU" sz="4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 2000 г. в Центре прошли реабилитацию около 25 000 детей (ежегодно проходит реабилитацию порядка 1 300 детей). Положительная динамика после реабилитации наблюдается в 98%. За последние 10 лет деятельности Центра у 82 детей снята инвалидность (ежегодно в среднем 7-8 детей начинают самостоятельно ходить).</a:t>
            </a:r>
          </a:p>
          <a:p>
            <a:pPr marL="92075" indent="265113" algn="just" hangingPunct="0">
              <a:lnSpc>
                <a:spcPct val="107000"/>
              </a:lnSpc>
              <a:spcAft>
                <a:spcPts val="0"/>
              </a:spcAft>
              <a:buNone/>
            </a:pPr>
            <a:r>
              <a:rPr lang="ru-RU" sz="7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Также в Республике Беларусь осуществляет свою деятельность РУП «Белорусский протезно-ортопедический восстановительный центр» (далее – БПОВЦ). Это современное предприятие с передовыми технологиями, аналогов которому нет не только в Беларуси, но и на всем постсоветском пространстве.</a:t>
            </a:r>
          </a:p>
          <a:p>
            <a:pPr marL="92075" indent="265113" algn="just" hangingPunct="0">
              <a:lnSpc>
                <a:spcPct val="107000"/>
              </a:lnSpc>
              <a:spcAft>
                <a:spcPts val="0"/>
              </a:spcAft>
              <a:buNone/>
            </a:pPr>
            <a:r>
              <a:rPr lang="ru-RU" sz="7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Основное направление деятельности – обеспечение граждан республики техническими средствами социальной реабилитации. Номенклатура изделий, изготавливаемых предприятием, насчитывает более 1000 наименований.</a:t>
            </a:r>
          </a:p>
          <a:p>
            <a:pPr algn="just" hangingPunct="0">
              <a:lnSpc>
                <a:spcPts val="1400"/>
              </a:lnSpc>
              <a:spcBef>
                <a:spcPts val="600"/>
              </a:spcBef>
              <a:spcAft>
                <a:spcPts val="0"/>
              </a:spcAft>
            </a:pPr>
            <a:endParaRPr lang="ru-RU" sz="1800" b="1" i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 hangingPunct="0">
              <a:lnSpc>
                <a:spcPts val="1400"/>
              </a:lnSpc>
              <a:spcBef>
                <a:spcPts val="600"/>
              </a:spcBef>
              <a:spcAft>
                <a:spcPts val="0"/>
              </a:spcAft>
            </a:pPr>
            <a:endParaRPr lang="ru-RU" sz="1800" b="1" i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 hangingPunct="0">
              <a:lnSpc>
                <a:spcPts val="1400"/>
              </a:lnSpc>
              <a:spcBef>
                <a:spcPts val="600"/>
              </a:spcBef>
              <a:spcAft>
                <a:spcPts val="0"/>
              </a:spcAft>
            </a:pPr>
            <a:endParaRPr lang="ru-RU" sz="1800" b="1" i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 hangingPunct="0">
              <a:lnSpc>
                <a:spcPts val="1400"/>
              </a:lnSpc>
              <a:spcBef>
                <a:spcPts val="600"/>
              </a:spcBef>
              <a:spcAft>
                <a:spcPts val="0"/>
              </a:spcAft>
            </a:pPr>
            <a:endParaRPr lang="ru-RU" sz="1800" b="1" i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 hangingPunct="0">
              <a:lnSpc>
                <a:spcPts val="1400"/>
              </a:lnSpc>
              <a:spcBef>
                <a:spcPts val="600"/>
              </a:spcBef>
              <a:spcAft>
                <a:spcPts val="0"/>
              </a:spcAft>
            </a:pPr>
            <a:endParaRPr lang="ru-RU" sz="1800" b="1" i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 hangingPunct="0">
              <a:lnSpc>
                <a:spcPts val="1400"/>
              </a:lnSpc>
              <a:spcBef>
                <a:spcPts val="600"/>
              </a:spcBef>
              <a:spcAft>
                <a:spcPts val="0"/>
              </a:spcAft>
            </a:pPr>
            <a:endParaRPr lang="ru-BY" sz="1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2565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EF5EEB-2D1C-4051-A5F0-1D9FBEC9FF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0"/>
            <a:ext cx="9601200" cy="990600"/>
          </a:xfrm>
        </p:spPr>
        <p:txBody>
          <a:bodyPr>
            <a:normAutofit/>
          </a:bodyPr>
          <a:lstStyle/>
          <a:p>
            <a:pPr algn="ctr"/>
            <a:r>
              <a:rPr lang="ru-RU" sz="3200" dirty="0"/>
              <a:t>Организация физкультурно-оздоровительной и спортивно-массовой работы </a:t>
            </a:r>
            <a:endParaRPr lang="ru-BY" sz="320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B17CBFD-2CFB-4474-99F2-3AF851D60B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648" y="990600"/>
            <a:ext cx="6986016" cy="5693664"/>
          </a:xfrm>
        </p:spPr>
        <p:txBody>
          <a:bodyPr>
            <a:normAutofit lnSpcReduction="10000"/>
          </a:bodyPr>
          <a:lstStyle/>
          <a:p>
            <a:pPr indent="457200" algn="just">
              <a:lnSpc>
                <a:spcPct val="97000"/>
              </a:lnSpc>
              <a:spcAft>
                <a:spcPts val="0"/>
              </a:spcAft>
            </a:pPr>
            <a:r>
              <a:rPr lang="be-BY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 Беларуси функционируют более 23 000 физкультурно-спортивных сооружений. </a:t>
            </a:r>
          </a:p>
          <a:p>
            <a:pPr indent="457200" algn="just">
              <a:lnSpc>
                <a:spcPct val="97000"/>
              </a:lnSpc>
              <a:spcAft>
                <a:spcPts val="0"/>
              </a:spcAft>
            </a:pPr>
            <a:r>
              <a:rPr lang="be-BY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За последние несколько лет были построены такие крупные спортивные объекты, как теннисный центр в г.Минске; специализированный центр батута в г.Витебске; «Республиканский центр олимпийской подготовки по гимнастике художественной» в г.Минске; футбольные манежи в Бресте, Витебске, Гомеле, Могилеве и многие другие.</a:t>
            </a:r>
            <a:endParaRPr lang="ru-BY" sz="14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indent="449580" algn="just">
              <a:lnSpc>
                <a:spcPct val="107000"/>
              </a:lnSpc>
              <a:spcAft>
                <a:spcPts val="0"/>
              </a:spcAft>
            </a:pPr>
            <a:r>
              <a:rPr lang="ru-RU" b="1" spc="-4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Беларусь уверенно</a:t>
            </a:r>
            <a:r>
              <a:rPr lang="ru-RU" spc="-4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b="1" spc="-4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заявила о себе как о спортивной державе </a:t>
            </a:r>
            <a:r>
              <a:rPr lang="ru-RU" spc="-4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и на международной арене. Помимо </a:t>
            </a:r>
            <a:r>
              <a:rPr lang="be-BY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II Европейских игр, к</a:t>
            </a:r>
            <a:r>
              <a:rPr lang="ru-RU" spc="-4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особо значимым проектам можно отнести проведение в нашей стране таких крупных международных спортивных соревнований, как </a:t>
            </a:r>
            <a:r>
              <a:rPr lang="ru-RU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открытый чемпионат Европы по биатлону </a:t>
            </a:r>
            <a:r>
              <a:rPr lang="ru-RU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(2019 г.) и</a:t>
            </a:r>
            <a:r>
              <a:rPr lang="ru-RU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чемпионат Европы в закрытых помещениях по хоккею на траве среди женщин </a:t>
            </a:r>
            <a:r>
              <a:rPr lang="ru-RU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(2020 г.).</a:t>
            </a:r>
            <a:endParaRPr lang="ru-BY" sz="14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ru-BY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783A067-DD1D-4168-A3F4-306F8979C3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8664" y="1535593"/>
            <a:ext cx="4409694" cy="2939796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6F556D72-A8F7-4B8E-96B9-2B426579FD75}"/>
              </a:ext>
            </a:extLst>
          </p:cNvPr>
          <p:cNvSpPr/>
          <p:nvPr/>
        </p:nvSpPr>
        <p:spPr>
          <a:xfrm>
            <a:off x="7848600" y="4475389"/>
            <a:ext cx="3800856" cy="19729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ctr">
              <a:lnSpc>
                <a:spcPct val="97000"/>
              </a:lnSpc>
              <a:spcAft>
                <a:spcPts val="0"/>
              </a:spcAft>
            </a:pPr>
            <a:r>
              <a:rPr lang="be-BY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 рамках подготовки к проведению II Европейских игр 2019 г. в г.Минске была проведена впечатляющая </a:t>
            </a:r>
            <a:r>
              <a:rPr lang="be-BY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реконструкция Национального олимпийского стадиона </a:t>
            </a:r>
            <a:r>
              <a:rPr lang="ru-RU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«</a:t>
            </a:r>
            <a:r>
              <a:rPr lang="be-BY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Динамо</a:t>
            </a:r>
            <a:r>
              <a:rPr lang="ru-RU" b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»</a:t>
            </a:r>
            <a:endParaRPr lang="ru-BY" sz="12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087553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EF5EEB-2D1C-4051-A5F0-1D9FBEC9FF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0"/>
            <a:ext cx="9601200" cy="990600"/>
          </a:xfrm>
        </p:spPr>
        <p:txBody>
          <a:bodyPr>
            <a:normAutofit/>
          </a:bodyPr>
          <a:lstStyle/>
          <a:p>
            <a:pPr algn="ctr"/>
            <a:r>
              <a:rPr lang="ru-RU" sz="3200" dirty="0"/>
              <a:t>Культура</a:t>
            </a:r>
            <a:endParaRPr lang="ru-BY" sz="320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B17CBFD-2CFB-4474-99F2-3AF851D60B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740664"/>
            <a:ext cx="4297680" cy="6117336"/>
          </a:xfrm>
        </p:spPr>
        <p:txBody>
          <a:bodyPr>
            <a:normAutofit fontScale="92500" lnSpcReduction="20000"/>
          </a:bodyPr>
          <a:lstStyle/>
          <a:p>
            <a:pPr indent="457200" algn="just">
              <a:lnSpc>
                <a:spcPct val="107000"/>
              </a:lnSpc>
              <a:spcAft>
                <a:spcPts val="0"/>
              </a:spcAft>
            </a:pP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be-BY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Славянский базар в Витебске</a:t>
            </a: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BY" sz="1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 algn="just">
              <a:lnSpc>
                <a:spcPct val="107000"/>
              </a:lnSpc>
              <a:spcAft>
                <a:spcPts val="0"/>
              </a:spcAft>
            </a:pPr>
            <a:r>
              <a:rPr lang="be-BY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Ведется постоянная </a:t>
            </a:r>
            <a:r>
              <a:rPr lang="be-BY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работа по сохранению и развитию историко-культурного наследия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BY" sz="1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 algn="just">
              <a:lnSpc>
                <a:spcPct val="107000"/>
              </a:lnSpc>
              <a:spcAft>
                <a:spcPts val="0"/>
              </a:spcAft>
            </a:pPr>
            <a:r>
              <a:rPr lang="be-BY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Отдельного упоминания заслуживает открытый в 2019 г. </a:t>
            </a:r>
            <a:r>
              <a:rPr lang="be-BY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археологический музей под открытым небом в Беловежской пуще около д.Каменюки</a:t>
            </a:r>
            <a:r>
              <a:rPr lang="be-BY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Он является единственным и уникальным в Республике Беларусь историко-культурным объектом, отражающим особенности развития материальной и духовной жизни древнего населения Беларуси. Музей представлен тремя экспозициями, отражающими историю белорусских земель в период от каменного века (IX тысячелетия до н. э.) и вплоть до раннего средневековья (X век н.э.).</a:t>
            </a:r>
            <a:endParaRPr lang="ru-BY" sz="1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BY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B0E77FF2-CADD-40E6-A930-6A37386CE777}"/>
              </a:ext>
            </a:extLst>
          </p:cNvPr>
          <p:cNvSpPr/>
          <p:nvPr/>
        </p:nvSpPr>
        <p:spPr>
          <a:xfrm>
            <a:off x="5859164" y="2078750"/>
            <a:ext cx="239328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400" dirty="0">
                <a:solidFill>
                  <a:srgbClr val="191B0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«Музей 5 форт» в МК </a:t>
            </a:r>
          </a:p>
          <a:p>
            <a:pPr algn="ctr"/>
            <a:r>
              <a:rPr lang="ru-RU" sz="1400" dirty="0">
                <a:solidFill>
                  <a:srgbClr val="191B0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«Брестская крепость-герой» </a:t>
            </a:r>
            <a:endParaRPr lang="ru-BY" sz="1400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F86F2E2-30AE-4217-B00F-69750C14B8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5480" y="536408"/>
            <a:ext cx="2974848" cy="159665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2DD73D5-EB6F-49A3-83BA-A9C4952D0D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0908" y="505180"/>
            <a:ext cx="2472286" cy="1641752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4AEF7FE3-A898-4A52-AAA8-C84332303A20}"/>
              </a:ext>
            </a:extLst>
          </p:cNvPr>
          <p:cNvSpPr/>
          <p:nvPr/>
        </p:nvSpPr>
        <p:spPr>
          <a:xfrm>
            <a:off x="9014770" y="2078750"/>
            <a:ext cx="308456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400" dirty="0">
                <a:solidFill>
                  <a:srgbClr val="191B0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Экспозиция «Армейский клуб» в МК </a:t>
            </a:r>
          </a:p>
          <a:p>
            <a:pPr algn="ctr"/>
            <a:r>
              <a:rPr lang="ru-RU" sz="1400" dirty="0">
                <a:solidFill>
                  <a:srgbClr val="191B0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«Брестская крепость-герой» </a:t>
            </a:r>
            <a:endParaRPr lang="ru-BY" sz="1400" dirty="0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04D3BCE9-D946-40AD-8A55-E2A0CE537B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0243" y="2595042"/>
            <a:ext cx="2065322" cy="1548335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DC6CB83E-7DF5-4024-845A-CD3A49947F6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0576" y="2597385"/>
            <a:ext cx="2356962" cy="1516674"/>
          </a:xfrm>
          <a:prstGeom prst="rect">
            <a:avLst/>
          </a:prstGeom>
        </p:spPr>
      </p:pic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59CB90DC-22D8-46F1-8E99-543166EA83D6}"/>
              </a:ext>
            </a:extLst>
          </p:cNvPr>
          <p:cNvSpPr/>
          <p:nvPr/>
        </p:nvSpPr>
        <p:spPr>
          <a:xfrm>
            <a:off x="6126479" y="4092969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400" dirty="0">
                <a:solidFill>
                  <a:srgbClr val="191B0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Здание Старого замка Гродненского государственного историко-археологического музея после реставрации</a:t>
            </a:r>
            <a:endParaRPr lang="ru-BY" sz="1400" dirty="0"/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7B11BA8B-CA7D-471D-B101-1C73BF49D2C8}"/>
              </a:ext>
            </a:extLst>
          </p:cNvPr>
          <p:cNvSpPr/>
          <p:nvPr/>
        </p:nvSpPr>
        <p:spPr>
          <a:xfrm>
            <a:off x="5871678" y="5962693"/>
            <a:ext cx="301324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rgbClr val="191B0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Северная башня </a:t>
            </a:r>
            <a:r>
              <a:rPr lang="ru-RU" sz="1400" dirty="0" err="1">
                <a:solidFill>
                  <a:srgbClr val="191B0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Гольшанского</a:t>
            </a:r>
            <a:r>
              <a:rPr lang="ru-RU" sz="1400" dirty="0">
                <a:solidFill>
                  <a:srgbClr val="191B0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замка </a:t>
            </a:r>
          </a:p>
          <a:p>
            <a:pPr algn="ctr"/>
            <a:r>
              <a:rPr lang="ru-RU" sz="1400" dirty="0" err="1">
                <a:solidFill>
                  <a:srgbClr val="191B0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Ошмянского</a:t>
            </a:r>
            <a:r>
              <a:rPr lang="ru-RU" sz="1400" dirty="0">
                <a:solidFill>
                  <a:srgbClr val="191B0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краеведческого музея</a:t>
            </a:r>
          </a:p>
          <a:p>
            <a:pPr algn="ctr"/>
            <a:r>
              <a:rPr lang="ru-RU" sz="1400" dirty="0">
                <a:solidFill>
                  <a:srgbClr val="191B0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после реставрации</a:t>
            </a:r>
            <a:endParaRPr lang="ru-BY" sz="1400" dirty="0"/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FB9408D4-D846-49B9-998E-DA1D736D8F2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7338" y="4605354"/>
            <a:ext cx="2521924" cy="1418582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177ADD86-3619-4100-A99D-2C2E997326B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9908" y="4663131"/>
            <a:ext cx="2521924" cy="1689689"/>
          </a:xfrm>
          <a:prstGeom prst="rect">
            <a:avLst/>
          </a:prstGeom>
        </p:spPr>
      </p:pic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A71F14A0-F568-4C62-B91A-35266CB509BF}"/>
              </a:ext>
            </a:extLst>
          </p:cNvPr>
          <p:cNvSpPr/>
          <p:nvPr/>
        </p:nvSpPr>
        <p:spPr>
          <a:xfrm>
            <a:off x="8952284" y="6297442"/>
            <a:ext cx="301324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rgbClr val="191B0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Археологический музей под открытым небом</a:t>
            </a:r>
            <a:endParaRPr lang="ru-BY" sz="1400" dirty="0"/>
          </a:p>
        </p:txBody>
      </p:sp>
    </p:spTree>
    <p:extLst>
      <p:ext uri="{BB962C8B-B14F-4D97-AF65-F5344CB8AC3E}">
        <p14:creationId xmlns:p14="http://schemas.microsoft.com/office/powerpoint/2010/main" val="10679332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D4506001-F1ED-4CF5-BD19-1F286BBC79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1033272"/>
            <a:ext cx="9601200" cy="5248656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ru-RU" altLang="ru-BY" dirty="0"/>
              <a:t>В первую пятерку стран с очень высоким уровнем человеческого развития входят</a:t>
            </a:r>
          </a:p>
          <a:p>
            <a:pPr>
              <a:lnSpc>
                <a:spcPct val="80000"/>
              </a:lnSpc>
              <a:buNone/>
            </a:pPr>
            <a:r>
              <a:rPr lang="ru-RU" altLang="ru-BY" dirty="0"/>
              <a:t>Норвегия (0,957), </a:t>
            </a:r>
          </a:p>
          <a:p>
            <a:pPr>
              <a:lnSpc>
                <a:spcPct val="80000"/>
              </a:lnSpc>
              <a:buNone/>
            </a:pPr>
            <a:r>
              <a:rPr lang="ru-RU" altLang="ru-BY" dirty="0"/>
              <a:t>Ирландия (0,955), </a:t>
            </a:r>
          </a:p>
          <a:p>
            <a:pPr>
              <a:lnSpc>
                <a:spcPct val="80000"/>
              </a:lnSpc>
              <a:buNone/>
            </a:pPr>
            <a:r>
              <a:rPr lang="ru-RU" altLang="ru-BY" dirty="0"/>
              <a:t>Швейцария (0,955), </a:t>
            </a:r>
          </a:p>
          <a:p>
            <a:pPr>
              <a:lnSpc>
                <a:spcPct val="80000"/>
              </a:lnSpc>
              <a:buNone/>
            </a:pPr>
            <a:r>
              <a:rPr lang="ru-RU" altLang="ru-BY" dirty="0"/>
              <a:t>Гонконг (0,949)</a:t>
            </a:r>
          </a:p>
          <a:p>
            <a:pPr>
              <a:lnSpc>
                <a:spcPct val="80000"/>
              </a:lnSpc>
              <a:buNone/>
            </a:pPr>
            <a:r>
              <a:rPr lang="ru-RU" altLang="ru-BY" dirty="0"/>
              <a:t>Исландия (0,949). </a:t>
            </a:r>
          </a:p>
          <a:p>
            <a:pPr>
              <a:lnSpc>
                <a:spcPct val="80000"/>
              </a:lnSpc>
              <a:buNone/>
            </a:pPr>
            <a:endParaRPr lang="ru-RU" altLang="ru-BY" dirty="0"/>
          </a:p>
          <a:p>
            <a:pPr>
              <a:lnSpc>
                <a:spcPct val="80000"/>
              </a:lnSpc>
            </a:pPr>
            <a:r>
              <a:rPr lang="ru-RU" altLang="ru-BY" dirty="0"/>
              <a:t>В нижней части рейтинга находятся </a:t>
            </a:r>
          </a:p>
          <a:p>
            <a:pPr>
              <a:lnSpc>
                <a:spcPct val="80000"/>
              </a:lnSpc>
              <a:buNone/>
            </a:pPr>
            <a:r>
              <a:rPr lang="ru-RU" altLang="ru-BY" dirty="0"/>
              <a:t>187. Чад (398),</a:t>
            </a:r>
          </a:p>
          <a:p>
            <a:pPr>
              <a:lnSpc>
                <a:spcPct val="80000"/>
              </a:lnSpc>
              <a:buNone/>
            </a:pPr>
            <a:r>
              <a:rPr lang="ru-RU" altLang="ru-BY" dirty="0"/>
              <a:t>188. ЦАР (0,397), </a:t>
            </a:r>
          </a:p>
          <a:p>
            <a:pPr>
              <a:lnSpc>
                <a:spcPct val="80000"/>
              </a:lnSpc>
              <a:buNone/>
            </a:pPr>
            <a:r>
              <a:rPr lang="ru-RU" altLang="ru-BY" dirty="0"/>
              <a:t>189. Нигер (0,394), </a:t>
            </a:r>
          </a:p>
          <a:p>
            <a:pPr>
              <a:lnSpc>
                <a:spcPct val="80000"/>
              </a:lnSpc>
              <a:buNone/>
            </a:pPr>
            <a:r>
              <a:rPr lang="ru-RU" altLang="ru-BY" dirty="0"/>
              <a:t>Эритрея (0,391), которые замыкают группу стран с низким уровнем ИЧР. </a:t>
            </a:r>
          </a:p>
          <a:p>
            <a:endParaRPr lang="ru-BY" dirty="0"/>
          </a:p>
        </p:txBody>
      </p:sp>
    </p:spTree>
    <p:extLst>
      <p:ext uri="{BB962C8B-B14F-4D97-AF65-F5344CB8AC3E}">
        <p14:creationId xmlns:p14="http://schemas.microsoft.com/office/powerpoint/2010/main" val="5905847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C3E5EED-CCD6-49B8-B36B-CC669416F3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0200" y="0"/>
            <a:ext cx="9601200" cy="2084832"/>
          </a:xfrm>
        </p:spPr>
        <p:txBody>
          <a:bodyPr>
            <a:normAutofit/>
          </a:bodyPr>
          <a:lstStyle/>
          <a:p>
            <a:pPr lvl="0" indent="447675" algn="ctr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</a:pPr>
            <a:r>
              <a:rPr lang="ru-RU" altLang="ru-BY" sz="2800" b="1" kern="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Валовой внутренний продукт (ВВП) </a:t>
            </a:r>
            <a:br>
              <a:rPr lang="ru-RU" altLang="ru-BY" sz="2800" b="1" kern="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</a:br>
            <a:r>
              <a:rPr lang="ru-RU" altLang="ru-BY" sz="2800" b="1" kern="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на душу населения </a:t>
            </a:r>
            <a:br>
              <a:rPr lang="ru-RU" altLang="ru-BY" sz="2800" b="1" kern="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</a:br>
            <a:r>
              <a:rPr lang="ru-RU" altLang="ru-BY" sz="2800" b="1" kern="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по паритету покупательной способности (ППС) </a:t>
            </a:r>
            <a:br>
              <a:rPr lang="ru-RU" altLang="ru-BY" sz="2800" b="1" kern="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</a:br>
            <a:r>
              <a:rPr lang="ru-RU" altLang="ru-BY" sz="2800" kern="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оценивает уровень экономического развития</a:t>
            </a:r>
            <a:endParaRPr lang="ru-BY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B44174B-ECA2-4708-984A-F73A1C6040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4712" y="1993392"/>
            <a:ext cx="3657600" cy="2368297"/>
          </a:xfrm>
        </p:spPr>
        <p:txBody>
          <a:bodyPr>
            <a:normAutofit fontScale="70000" lnSpcReduction="20000"/>
          </a:bodyPr>
          <a:lstStyle/>
          <a:p>
            <a:pPr marL="0" lvl="0" indent="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None/>
              <a:tabLst>
                <a:tab pos="363538" algn="l"/>
              </a:tabLst>
            </a:pPr>
            <a:endParaRPr lang="ru-RU" altLang="ru-RU" sz="2800" kern="0" dirty="0">
              <a:solidFill>
                <a:srgbClr val="000000"/>
              </a:solidFill>
              <a:latin typeface="Arial"/>
            </a:endParaRPr>
          </a:p>
          <a:p>
            <a:pPr marL="0" lvl="0" indent="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None/>
              <a:tabLst>
                <a:tab pos="363538" algn="l"/>
              </a:tabLst>
            </a:pPr>
            <a:r>
              <a:rPr lang="ru-RU" altLang="ru-RU" sz="2800" kern="0" dirty="0">
                <a:solidFill>
                  <a:srgbClr val="000000"/>
                </a:solidFill>
                <a:latin typeface="Arial"/>
              </a:rPr>
              <a:t>ВВП на душу населения по паритету покупательной способности вырос с 2015 г. на 20,5% и достиг 21,7 тыс. долл. США в 2021 г. (выше мирового – около 19 тыс.).</a:t>
            </a:r>
            <a:br>
              <a:rPr lang="ru-RU" dirty="0"/>
            </a:br>
            <a:endParaRPr lang="ru-BY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8F00F7C-608F-4C72-A3ED-3650E67EB72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734" b="11867"/>
          <a:stretch/>
        </p:blipFill>
        <p:spPr>
          <a:xfrm>
            <a:off x="4782312" y="2670048"/>
            <a:ext cx="7127958" cy="306324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A2E37D1-1775-4AD2-B70E-CF25608F0D0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200" t="15734" r="59500" b="57467"/>
          <a:stretch/>
        </p:blipFill>
        <p:spPr>
          <a:xfrm>
            <a:off x="896112" y="4814316"/>
            <a:ext cx="3694176" cy="183794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C60D598-5CB3-457D-8C50-719C1C2AB34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350" t="39467" r="59365" b="54799"/>
          <a:stretch/>
        </p:blipFill>
        <p:spPr>
          <a:xfrm>
            <a:off x="896112" y="4396717"/>
            <a:ext cx="3730752" cy="397271"/>
          </a:xfrm>
          <a:prstGeom prst="rect">
            <a:avLst/>
          </a:prstGeom>
        </p:spPr>
      </p:pic>
      <p:sp>
        <p:nvSpPr>
          <p:cNvPr id="4" name="Стрелка: вправо 3">
            <a:extLst>
              <a:ext uri="{FF2B5EF4-FFF2-40B4-BE49-F238E27FC236}">
                <a16:creationId xmlns:a16="http://schemas.microsoft.com/office/drawing/2014/main" id="{1CE8CF11-3A94-488E-B676-CDDD19293725}"/>
              </a:ext>
            </a:extLst>
          </p:cNvPr>
          <p:cNvSpPr/>
          <p:nvPr/>
        </p:nvSpPr>
        <p:spPr>
          <a:xfrm>
            <a:off x="0" y="5394960"/>
            <a:ext cx="896112" cy="48463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33544967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C3E5EED-CCD6-49B8-B36B-CC669416F3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0200" y="0"/>
            <a:ext cx="9601200" cy="1572768"/>
          </a:xfrm>
        </p:spPr>
        <p:txBody>
          <a:bodyPr>
            <a:normAutofit fontScale="90000"/>
          </a:bodyPr>
          <a:lstStyle/>
          <a:p>
            <a:pPr lvl="0" indent="447675" algn="ctr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</a:pPr>
            <a:r>
              <a:rPr lang="ru-RU" altLang="ru-BY" sz="2800" b="1" kern="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Валовой внутренний продукт (ВВП) </a:t>
            </a:r>
            <a:br>
              <a:rPr lang="ru-RU" altLang="ru-BY" sz="2800" b="1" kern="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</a:br>
            <a:r>
              <a:rPr lang="ru-RU" altLang="ru-BY" sz="2800" b="1" kern="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на душу населения </a:t>
            </a:r>
            <a:br>
              <a:rPr lang="ru-RU" altLang="ru-BY" sz="2800" b="1" kern="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</a:br>
            <a:r>
              <a:rPr lang="ru-RU" altLang="ru-BY" sz="2800" b="1" kern="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по паритету покупательной способности (ППС) </a:t>
            </a:r>
            <a:br>
              <a:rPr lang="ru-RU" altLang="ru-BY" sz="2800" b="1" kern="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</a:br>
            <a:endParaRPr lang="ru-BY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B44174B-ECA2-4708-984A-F73A1C6040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64366" y="4627006"/>
            <a:ext cx="4865211" cy="1965959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500" dirty="0"/>
              <a:t>Жизнь в этих странах резко контрастирует с жизнью в первой десятке. Вот взгляд на качество жизни в беднейшей стране - Бурунди: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500" dirty="0"/>
              <a:t>80% населения работает в сельском хозяйстве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500" dirty="0"/>
              <a:t>Каждый третий </a:t>
            </a:r>
            <a:r>
              <a:rPr lang="ru-RU" sz="1500" dirty="0" err="1"/>
              <a:t>бурундиец</a:t>
            </a:r>
            <a:r>
              <a:rPr lang="ru-RU" sz="1500" dirty="0"/>
              <a:t> нуждается в срочной гуманитарной помощи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500" dirty="0"/>
              <a:t>В среднем домохозяйства тратят до двух третей своего дохода на еду.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6A8A8792-556E-47A0-B1ED-6CE184C8A021}"/>
              </a:ext>
            </a:extLst>
          </p:cNvPr>
          <p:cNvSpPr/>
          <p:nvPr/>
        </p:nvSpPr>
        <p:spPr>
          <a:xfrm>
            <a:off x="718773" y="4627006"/>
            <a:ext cx="5984035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82563"/>
            <a:r>
              <a:rPr lang="ru-RU" sz="1400" dirty="0"/>
              <a:t>Однако не все граждане Люксембурга богаты и беззаботны в привычном нам понимании. По факту:</a:t>
            </a:r>
          </a:p>
          <a:p>
            <a:r>
              <a:rPr lang="ru-RU" sz="1400" dirty="0"/>
              <a:t>    29% населения тратит более 40% своего дохода на оплату жилья.</a:t>
            </a:r>
          </a:p>
          <a:p>
            <a:r>
              <a:rPr lang="ru-RU" sz="1400" dirty="0"/>
              <a:t>    31% могли бы оказаться за чертой бедности, если бы лишись дохода на ближайшие три месяца.</a:t>
            </a:r>
          </a:p>
          <a:p>
            <a:pPr indent="182563"/>
            <a:r>
              <a:rPr lang="ru-RU" sz="1400" dirty="0"/>
              <a:t>Стоимость жизни в Люксембурге высокая, но уровень жизни с точки зрения производимых товаров и услуг самый высокий в мире. Кроме того, только 4% населения сообщают о низкой удовлетворенности жизнью (по опросам).</a:t>
            </a:r>
            <a:endParaRPr lang="ru-BY" sz="1400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5C6FAA7-7DF4-4897-A1E3-5C351D2152C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125" t="10000" r="58162" b="54000"/>
          <a:stretch/>
        </p:blipFill>
        <p:spPr>
          <a:xfrm>
            <a:off x="1233581" y="1572768"/>
            <a:ext cx="4535424" cy="289609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7C13B26-544E-4132-8968-C99C60D5F8D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931" t="61333" r="59012" b="11904"/>
          <a:stretch/>
        </p:blipFill>
        <p:spPr>
          <a:xfrm>
            <a:off x="6696219" y="1886364"/>
            <a:ext cx="5333358" cy="2585195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9E9ABD0-FED5-4207-8FB0-0F220E7C9CD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350" t="39467" r="59365" b="54799"/>
          <a:stretch/>
        </p:blipFill>
        <p:spPr>
          <a:xfrm>
            <a:off x="6742496" y="1328294"/>
            <a:ext cx="5240803" cy="558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8368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A36F95-0302-43BB-B2C0-449FF8D36B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altLang="ru-RU" b="1" kern="0" dirty="0">
                <a:solidFill>
                  <a:srgbClr val="000000"/>
                </a:solidFill>
                <a:latin typeface="Arial"/>
              </a:rPr>
              <a:t>Промышленность </a:t>
            </a:r>
            <a:endParaRPr lang="ru-BY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0063677-15E7-408F-A520-88501957B6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9200" y="1428750"/>
            <a:ext cx="10579608" cy="4837176"/>
          </a:xfrm>
        </p:spPr>
        <p:txBody>
          <a:bodyPr>
            <a:normAutofit fontScale="62500" lnSpcReduction="20000"/>
          </a:bodyPr>
          <a:lstStyle/>
          <a:p>
            <a:pPr marL="268288" lvl="0" indent="-268288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None/>
            </a:pPr>
            <a:r>
              <a:rPr lang="ru-RU" altLang="ru-RU" sz="3000" b="1" kern="0" dirty="0">
                <a:solidFill>
                  <a:srgbClr val="000000"/>
                </a:solidFill>
                <a:latin typeface="Arial"/>
              </a:rPr>
              <a:t>– ведущая отрасль сферы производства </a:t>
            </a:r>
            <a:r>
              <a:rPr lang="ru-RU" altLang="ru-RU" sz="3000" kern="0" dirty="0">
                <a:solidFill>
                  <a:srgbClr val="000000"/>
                </a:solidFill>
                <a:latin typeface="Arial"/>
              </a:rPr>
              <a:t>по всем показателям (произведенному ВВП, стоимости основных фондов, численности занятых).</a:t>
            </a:r>
          </a:p>
          <a:p>
            <a:pPr marL="268288" lvl="0" indent="-268288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None/>
            </a:pPr>
            <a:r>
              <a:rPr lang="ru-RU" altLang="ru-RU" sz="3000" kern="0" dirty="0">
                <a:solidFill>
                  <a:srgbClr val="000000"/>
                </a:solidFill>
                <a:latin typeface="Arial"/>
              </a:rPr>
              <a:t>В промышленном комплексе сосредоточено:</a:t>
            </a:r>
          </a:p>
          <a:p>
            <a:pPr marL="268288" lvl="0" indent="-268288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None/>
            </a:pPr>
            <a:r>
              <a:rPr lang="ru-RU" altLang="ru-RU" sz="3000" kern="0" dirty="0">
                <a:solidFill>
                  <a:srgbClr val="000000"/>
                </a:solidFill>
                <a:latin typeface="Arial"/>
              </a:rPr>
              <a:t>-около 25% от общей численности занятого в экономике населения </a:t>
            </a:r>
          </a:p>
          <a:p>
            <a:pPr marL="268288" lvl="0" indent="-268288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None/>
            </a:pPr>
            <a:r>
              <a:rPr lang="ru-RU" altLang="ru-RU" sz="3000" kern="0" dirty="0">
                <a:solidFill>
                  <a:srgbClr val="000000"/>
                </a:solidFill>
                <a:latin typeface="Arial"/>
              </a:rPr>
              <a:t>- 35% основных средств. </a:t>
            </a:r>
          </a:p>
          <a:p>
            <a:pPr marL="268288" lvl="0" indent="-268288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None/>
            </a:pPr>
            <a:endParaRPr lang="ru-RU" altLang="ru-RU" sz="3000" kern="0" dirty="0">
              <a:solidFill>
                <a:srgbClr val="000000"/>
              </a:solidFill>
              <a:latin typeface="Arial"/>
            </a:endParaRPr>
          </a:p>
          <a:p>
            <a:pPr marL="268288" lvl="0" indent="-268288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None/>
            </a:pPr>
            <a:r>
              <a:rPr lang="ru-RU" altLang="ru-RU" sz="3000" kern="0" dirty="0">
                <a:solidFill>
                  <a:srgbClr val="000000"/>
                </a:solidFill>
                <a:latin typeface="Arial"/>
              </a:rPr>
              <a:t>На основе использования этого потенциала</a:t>
            </a:r>
          </a:p>
          <a:p>
            <a:pPr marL="268288" lvl="0" indent="-268288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None/>
            </a:pPr>
            <a:r>
              <a:rPr lang="ru-RU" altLang="ru-RU" sz="3000" kern="0" dirty="0">
                <a:solidFill>
                  <a:srgbClr val="000000"/>
                </a:solidFill>
                <a:latin typeface="Arial"/>
              </a:rPr>
              <a:t>- создается 27,1% ВВП  (2021 год),</a:t>
            </a:r>
            <a:r>
              <a:rPr lang="ru-RU" sz="3200" dirty="0"/>
              <a:t> почти половину промышленного производства формируют частные предприятия (организации без доли государства) </a:t>
            </a:r>
            <a:r>
              <a:rPr lang="ru-RU" altLang="ru-RU" sz="3000" kern="0" dirty="0">
                <a:solidFill>
                  <a:srgbClr val="000000"/>
                </a:solidFill>
                <a:latin typeface="Arial"/>
              </a:rPr>
              <a:t>;</a:t>
            </a:r>
          </a:p>
          <a:p>
            <a:pPr marL="268288" lvl="0" indent="-268288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None/>
            </a:pPr>
            <a:r>
              <a:rPr lang="ru-RU" altLang="ru-RU" sz="3000" kern="0" dirty="0">
                <a:solidFill>
                  <a:srgbClr val="000000"/>
                </a:solidFill>
                <a:latin typeface="Arial"/>
              </a:rPr>
              <a:t>- 75-80% экспортируемых товарах. </a:t>
            </a:r>
          </a:p>
          <a:p>
            <a:r>
              <a:rPr lang="ru-RU" sz="3800" dirty="0"/>
              <a:t>Промышленность – одна из наиболее динамично развивающихся отраслей белорусской экономики. По итогам 2021 г. промышленность приросла на 6,5% – это один из лучших результатов среди стран Евразийского экономического союза (ЕАЭС).</a:t>
            </a:r>
          </a:p>
          <a:p>
            <a:r>
              <a:rPr lang="ru-RU" sz="3800" dirty="0"/>
              <a:t>В мировом рейтинге по индексу конкурентоспособности промышленности Беларусь расположилась на 47-й позиции (из 152 стран). </a:t>
            </a:r>
          </a:p>
          <a:p>
            <a:endParaRPr lang="ru-BY" dirty="0"/>
          </a:p>
        </p:txBody>
      </p:sp>
    </p:spTree>
    <p:extLst>
      <p:ext uri="{BB962C8B-B14F-4D97-AF65-F5344CB8AC3E}">
        <p14:creationId xmlns:p14="http://schemas.microsoft.com/office/powerpoint/2010/main" val="17867002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A74D029-68F3-48E5-B785-5FC20B54E5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6968" y="0"/>
            <a:ext cx="8695944" cy="5696712"/>
          </a:xfrm>
        </p:spPr>
        <p:txBody>
          <a:bodyPr>
            <a:normAutofit/>
          </a:bodyPr>
          <a:lstStyle/>
          <a:p>
            <a:r>
              <a:rPr lang="ru-RU" sz="2200" b="1" spc="-3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Мы занимаем достойную нишу по многим товарным позициям и рынкам: </a:t>
            </a:r>
            <a:br>
              <a:rPr lang="ru-RU" sz="2200" b="1" spc="-3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br>
              <a:rPr lang="ru-RU" sz="2200" b="1" spc="-3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ru-RU" sz="2200" spc="-3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Беларусь входит в число лидеров по производству карьерных самосвалов торговой марки «БЕЛАЗ» (одна из моделей которого внесена в Книгу рекордов Гиннеса как самый большой автомобиль),</a:t>
            </a:r>
            <a:br>
              <a:rPr lang="ru-RU" sz="2200" spc="-3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br>
              <a:rPr lang="ru-RU" sz="2200" spc="-3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br>
              <a:rPr lang="ru-RU" sz="2200" spc="-3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br>
              <a:rPr lang="ru-RU" sz="2200" spc="-3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endParaRPr lang="ru-BY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85D6F40-A663-45FE-AD6A-F4CE21BDA99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" r="-5325"/>
          <a:stretch/>
        </p:blipFill>
        <p:spPr>
          <a:xfrm>
            <a:off x="3360032" y="2445238"/>
            <a:ext cx="9075808" cy="2546889"/>
          </a:xfrm>
          <a:prstGeom prst="rect">
            <a:avLst/>
          </a:prstGeom>
        </p:spPr>
      </p:pic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D08AFB38-2176-4BC8-AF46-E811D2CD37D4}"/>
              </a:ext>
            </a:extLst>
          </p:cNvPr>
          <p:cNvSpPr txBox="1">
            <a:spLocks/>
          </p:cNvSpPr>
          <p:nvPr/>
        </p:nvSpPr>
        <p:spPr>
          <a:xfrm>
            <a:off x="997470" y="5419372"/>
            <a:ext cx="5474002" cy="1255747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77500" lnSpcReduction="20000"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ru-RU" sz="2200" spc="-3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ru-RU" sz="2800" spc="-3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производит каждую десятую тонну от мирового объема калийных удобрений. </a:t>
            </a:r>
            <a:br>
              <a:rPr lang="ru-RU" sz="2800" spc="-3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ru-BY" sz="2800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5C3CAC3-62FE-4F2D-BFA8-F51C15A2644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7470" y="2255125"/>
            <a:ext cx="5474003" cy="273700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FE1D56C-9AE6-4CE4-9A76-5EB565B798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9792" y="5081204"/>
            <a:ext cx="2894778" cy="1785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0262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A74D029-68F3-48E5-B785-5FC20B54E5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1328" y="0"/>
            <a:ext cx="9601200" cy="667512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«Топовые» машины</a:t>
            </a:r>
            <a:endParaRPr lang="ru-BY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DAE9376-BE1A-4C0E-BA7F-17589486BF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19122" y="6012180"/>
            <a:ext cx="3849192" cy="616691"/>
          </a:xfrm>
        </p:spPr>
        <p:txBody>
          <a:bodyPr>
            <a:noAutofit/>
          </a:bodyPr>
          <a:lstStyle/>
          <a:p>
            <a:pPr indent="0" algn="ctr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Карьерный самосвал грузоподъемностью 130 т</a:t>
            </a:r>
            <a:r>
              <a:rPr lang="en-US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  <a:p>
            <a:pPr indent="0" algn="ctr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ОАО «БЕЛАЗ»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ru-BY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F359346-7EF5-4D04-9A27-DEFDA1B179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004" y="717804"/>
            <a:ext cx="3105912" cy="2329434"/>
          </a:xfrm>
          <a:prstGeom prst="rect">
            <a:avLst/>
          </a:prstGeom>
        </p:spPr>
      </p:pic>
      <p:sp>
        <p:nvSpPr>
          <p:cNvPr id="6" name="Объект 2">
            <a:extLst>
              <a:ext uri="{FF2B5EF4-FFF2-40B4-BE49-F238E27FC236}">
                <a16:creationId xmlns:a16="http://schemas.microsoft.com/office/drawing/2014/main" id="{7B36AFCE-2F69-4DCF-9580-77A35911FF76}"/>
              </a:ext>
            </a:extLst>
          </p:cNvPr>
          <p:cNvSpPr txBox="1">
            <a:spLocks/>
          </p:cNvSpPr>
          <p:nvPr/>
        </p:nvSpPr>
        <p:spPr>
          <a:xfrm>
            <a:off x="443484" y="3008306"/>
            <a:ext cx="3456432" cy="10332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14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ctr" hangingPunct="0">
              <a:lnSpc>
                <a:spcPct val="97000"/>
              </a:lnSpc>
              <a:spcAft>
                <a:spcPts val="0"/>
              </a:spcAft>
              <a:buNone/>
            </a:pPr>
            <a:r>
              <a:rPr lang="ru-RU" spc="-2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Трактор «Беларус-82.1» разных модификаций (ОАО «МТЗ»)</a:t>
            </a:r>
            <a:endParaRPr lang="ru-BY" dirty="0"/>
          </a:p>
        </p:txBody>
      </p:sp>
      <p:sp>
        <p:nvSpPr>
          <p:cNvPr id="7" name="Объект 2">
            <a:extLst>
              <a:ext uri="{FF2B5EF4-FFF2-40B4-BE49-F238E27FC236}">
                <a16:creationId xmlns:a16="http://schemas.microsoft.com/office/drawing/2014/main" id="{52BF3ED4-7CB0-435D-A13B-368EEC89F92D}"/>
              </a:ext>
            </a:extLst>
          </p:cNvPr>
          <p:cNvSpPr txBox="1">
            <a:spLocks/>
          </p:cNvSpPr>
          <p:nvPr/>
        </p:nvSpPr>
        <p:spPr>
          <a:xfrm>
            <a:off x="4160520" y="3021641"/>
            <a:ext cx="3456432" cy="103327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14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ctr" hangingPunc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pc="-4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Беспилотный трактор BELARUS А3523і </a:t>
            </a:r>
          </a:p>
          <a:p>
            <a:pPr indent="0" algn="ctr" hangingPunc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pc="-2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(ОАО «МТЗ»)</a:t>
            </a:r>
            <a:endParaRPr lang="ru-BY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56EE81B-4211-46E5-8BD4-C9D889CCC37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250" t="41600" r="43825" b="20667"/>
          <a:stretch/>
        </p:blipFill>
        <p:spPr>
          <a:xfrm>
            <a:off x="4056888" y="717804"/>
            <a:ext cx="3953256" cy="2402516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56F4CD1-700C-4E17-B5D7-55212E83D0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2742" y="717804"/>
            <a:ext cx="3849192" cy="2402516"/>
          </a:xfrm>
          <a:prstGeom prst="rect">
            <a:avLst/>
          </a:prstGeom>
        </p:spPr>
      </p:pic>
      <p:sp>
        <p:nvSpPr>
          <p:cNvPr id="13" name="Объект 2">
            <a:extLst>
              <a:ext uri="{FF2B5EF4-FFF2-40B4-BE49-F238E27FC236}">
                <a16:creationId xmlns:a16="http://schemas.microsoft.com/office/drawing/2014/main" id="{DA9EA85C-D012-4760-AEED-9CAC137A542C}"/>
              </a:ext>
            </a:extLst>
          </p:cNvPr>
          <p:cNvSpPr txBox="1">
            <a:spLocks/>
          </p:cNvSpPr>
          <p:nvPr/>
        </p:nvSpPr>
        <p:spPr>
          <a:xfrm>
            <a:off x="8419122" y="3060538"/>
            <a:ext cx="3456432" cy="103327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14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ctr" hangingPunc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pc="-2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Комбайн КЗС-1218 «Полесье GS12»</a:t>
            </a:r>
          </a:p>
          <a:p>
            <a:pPr indent="0" algn="ctr" hangingPunc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pc="-2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(ОАО «</a:t>
            </a:r>
            <a:r>
              <a:rPr lang="ru-RU" spc="-2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Гомсельмаш</a:t>
            </a:r>
            <a:r>
              <a:rPr lang="ru-RU" spc="-2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»)</a:t>
            </a:r>
            <a:endParaRPr lang="ru-BY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Объект 2">
            <a:extLst>
              <a:ext uri="{FF2B5EF4-FFF2-40B4-BE49-F238E27FC236}">
                <a16:creationId xmlns:a16="http://schemas.microsoft.com/office/drawing/2014/main" id="{1D36C346-0843-4B15-BD6B-4A46910CDEB6}"/>
              </a:ext>
            </a:extLst>
          </p:cNvPr>
          <p:cNvSpPr txBox="1">
            <a:spLocks/>
          </p:cNvSpPr>
          <p:nvPr/>
        </p:nvSpPr>
        <p:spPr>
          <a:xfrm>
            <a:off x="4293157" y="5723615"/>
            <a:ext cx="3323795" cy="10332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14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ctr" hangingPunct="0">
              <a:lnSpc>
                <a:spcPct val="97000"/>
              </a:lnSpc>
              <a:spcAft>
                <a:spcPts val="0"/>
              </a:spcAft>
              <a:buNone/>
            </a:pPr>
            <a:endParaRPr lang="ru-RU" spc="-2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0" algn="ctr" hangingPunct="0">
              <a:lnSpc>
                <a:spcPct val="97000"/>
              </a:lnSpc>
              <a:spcAft>
                <a:spcPts val="0"/>
              </a:spcAft>
              <a:buNone/>
            </a:pPr>
            <a:r>
              <a:rPr lang="ru-RU" spc="-2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МАЗ-303 (ОАО «МАЗ»)</a:t>
            </a:r>
            <a:endParaRPr lang="ru-BY" dirty="0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6D9436A6-72AD-44B6-93C5-3E53C03F61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6398" y="4409122"/>
            <a:ext cx="3139204" cy="1401691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0687CBF4-49A2-4864-BB6D-DFF55539D5A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9136" y="4108986"/>
            <a:ext cx="2669285" cy="2001964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4CA86673-D655-4DA2-AA59-073B9217E4D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585" y="4221837"/>
            <a:ext cx="2818721" cy="1384697"/>
          </a:xfrm>
          <a:prstGeom prst="rect">
            <a:avLst/>
          </a:prstGeom>
        </p:spPr>
      </p:pic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2DDBB43D-FB65-4D71-B895-1BE818F348B1}"/>
              </a:ext>
            </a:extLst>
          </p:cNvPr>
          <p:cNvSpPr/>
          <p:nvPr/>
        </p:nvSpPr>
        <p:spPr>
          <a:xfrm>
            <a:off x="763403" y="5810813"/>
            <a:ext cx="316170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/>
              <a:t>Комбайн зерноуборочный </a:t>
            </a:r>
            <a:r>
              <a:rPr lang="en-US" dirty="0"/>
              <a:t>GR700</a:t>
            </a:r>
          </a:p>
          <a:p>
            <a:pPr algn="ctr"/>
            <a:r>
              <a:rPr lang="en-US" dirty="0"/>
              <a:t>(</a:t>
            </a:r>
            <a:r>
              <a:rPr lang="ru-RU" dirty="0"/>
              <a:t>ОАО «</a:t>
            </a:r>
            <a:r>
              <a:rPr lang="ru-RU" dirty="0" err="1"/>
              <a:t>Гомсельмаш</a:t>
            </a:r>
            <a:r>
              <a:rPr lang="ru-RU" dirty="0"/>
              <a:t>»)</a:t>
            </a:r>
            <a:endParaRPr lang="ru-BY" dirty="0"/>
          </a:p>
        </p:txBody>
      </p:sp>
    </p:spTree>
    <p:extLst>
      <p:ext uri="{BB962C8B-B14F-4D97-AF65-F5344CB8AC3E}">
        <p14:creationId xmlns:p14="http://schemas.microsoft.com/office/powerpoint/2010/main" val="37201913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AD9492E-FC64-4BA0-9B5A-0DD0F82934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175437"/>
            <a:ext cx="9601200" cy="1485900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Новая отрасль машиностроения – электротранспорт</a:t>
            </a:r>
            <a:endParaRPr lang="ru-BY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70B45E8-A1DF-468E-A952-CCE704C8D2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5491" y="4916894"/>
            <a:ext cx="4457429" cy="14859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«БЕЛАЗ» изготовил образец карьерного самосвала грузоподъемностью 90 т </a:t>
            </a:r>
            <a:r>
              <a:rPr lang="ru-RU" sz="24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на аккумуляторных батареях</a:t>
            </a:r>
            <a:endParaRPr lang="ru-BY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0219832-652C-41D9-8D12-4D98877B8F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021" y="2171700"/>
            <a:ext cx="4457429" cy="249001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4FFD932-9F37-4877-B3A0-DE581DF3C71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360" t="21354" r="21861" b="7647"/>
          <a:stretch/>
        </p:blipFill>
        <p:spPr>
          <a:xfrm>
            <a:off x="5786499" y="2171700"/>
            <a:ext cx="6060558" cy="3889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64247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Обрезка">
  <a:themeElements>
    <a:clrScheme name="Обрезка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Обрезка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Обрезка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796</TotalTime>
  <Words>2861</Words>
  <Application>Microsoft Office PowerPoint</Application>
  <PresentationFormat>Широкоэкранный</PresentationFormat>
  <Paragraphs>210</Paragraphs>
  <Slides>24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24</vt:i4>
      </vt:variant>
    </vt:vector>
  </HeadingPairs>
  <TitlesOfParts>
    <vt:vector size="31" baseType="lpstr">
      <vt:lpstr>Arial</vt:lpstr>
      <vt:lpstr>Calibri</vt:lpstr>
      <vt:lpstr>Calibri Light</vt:lpstr>
      <vt:lpstr>Franklin Gothic Book</vt:lpstr>
      <vt:lpstr>Times New Roman</vt:lpstr>
      <vt:lpstr>Тема Office</vt:lpstr>
      <vt:lpstr>Обрезка</vt:lpstr>
      <vt:lpstr>КЛЮЧЕВЫЕ ДОСТИЖЕНИЯ РЕСПУБЛИКИ БЕЛАРУСЬ  НА СОВРЕМЕННОМ ЭТАПЕ: ЦИФРЫ И ФАКТЫ</vt:lpstr>
      <vt:lpstr>Презентация PowerPoint</vt:lpstr>
      <vt:lpstr>Презентация PowerPoint</vt:lpstr>
      <vt:lpstr>Валовой внутренний продукт (ВВП)  на душу населения  по паритету покупательной способности (ППС)  оценивает уровень экономического развития</vt:lpstr>
      <vt:lpstr>Валовой внутренний продукт (ВВП)  на душу населения  по паритету покупательной способности (ППС)  </vt:lpstr>
      <vt:lpstr>Промышленность </vt:lpstr>
      <vt:lpstr>Мы занимаем достойную нишу по многим товарным позициям и рынкам:   - Беларусь входит в число лидеров по производству карьерных самосвалов торговой марки «БЕЛАЗ» (одна из моделей которого внесена в Книгу рекордов Гиннеса как самый большой автомобиль),    </vt:lpstr>
      <vt:lpstr>«Топовые» машины</vt:lpstr>
      <vt:lpstr>Новая отрасль машиностроения – электротранспорт</vt:lpstr>
      <vt:lpstr>Новая отрасль машиностроения – электротранспорт</vt:lpstr>
      <vt:lpstr>Военная промышленность</vt:lpstr>
      <vt:lpstr>Топливно-энергетический комплекс</vt:lpstr>
      <vt:lpstr>Топливно-энергетический комплекс</vt:lpstr>
      <vt:lpstr>Топливно-энергетический комплекс</vt:lpstr>
      <vt:lpstr>Сельское хозяйство</vt:lpstr>
      <vt:lpstr>Транспорт</vt:lpstr>
      <vt:lpstr>Построение IT-страны и переход к цифровой экономике</vt:lpstr>
      <vt:lpstr>Образование</vt:lpstr>
      <vt:lpstr>Образование</vt:lpstr>
      <vt:lpstr>Наука</vt:lpstr>
      <vt:lpstr>Здравоохранение</vt:lpstr>
      <vt:lpstr>Здравоохранение</vt:lpstr>
      <vt:lpstr>Организация физкультурно-оздоровительной и спортивно-массовой работы </vt:lpstr>
      <vt:lpstr>Культура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ВГУ имени П.М.Машерова</dc:creator>
  <cp:lastModifiedBy>ВГУ имени П.М.Машерова</cp:lastModifiedBy>
  <cp:revision>52</cp:revision>
  <dcterms:created xsi:type="dcterms:W3CDTF">2022-07-23T13:01:02Z</dcterms:created>
  <dcterms:modified xsi:type="dcterms:W3CDTF">2022-07-26T12:26:19Z</dcterms:modified>
</cp:coreProperties>
</file>